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54"/>
  </p:notesMasterIdLst>
  <p:handoutMasterIdLst>
    <p:handoutMasterId r:id="rId55"/>
  </p:handoutMasterIdLst>
  <p:sldIdLst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333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41" r:id="rId48"/>
    <p:sldId id="342" r:id="rId49"/>
    <p:sldId id="343" r:id="rId50"/>
    <p:sldId id="344" r:id="rId51"/>
    <p:sldId id="345" r:id="rId52"/>
    <p:sldId id="346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81" d="100"/>
          <a:sy n="81" d="100"/>
        </p:scale>
        <p:origin x="94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8031CF-C77A-4147-8E29-D022DF12A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71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803419E8-D3F7-4B5B-BBDF-F8BA961A2D0A}" type="datetimeFigureOut">
              <a:rPr lang="en-US"/>
              <a:pPr>
                <a:defRPr/>
              </a:pPr>
              <a:t>2/14/2020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8022BA-69EB-414C-B1CD-370A1C859B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44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E14E932-4723-4A7B-B18A-420ADB9D01D8}" type="slidenum">
              <a:rPr lang="en-US" altLang="sr-Latn-RS">
                <a:solidFill>
                  <a:prstClr val="black"/>
                </a:solidFill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sr-Latn-RS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721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RS" altLang="sr-Latn-R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1CA7B4-088B-4930-96E2-86B5ABC068B7}" type="slidenum">
              <a:rPr lang="en-US" altLang="sr-Latn-RS">
                <a:solidFill>
                  <a:prstClr val="black"/>
                </a:solidFill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27</a:t>
            </a:fld>
            <a:endParaRPr lang="en-US" altLang="sr-Latn-RS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77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traight Connector 9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BC9D5-62C1-4FB7-B9B3-F9A01DAB47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25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69EBB-B2D0-403C-BBE5-F9D5DCB7E2EC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0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46F3C667-6F88-40C2-86A3-671BA905F052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37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69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25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45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14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274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255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72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1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6550F-0782-4220-97A1-24572AC93894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64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21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890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5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AF39FB2C-833D-4A13-9CA8-BE4621384293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27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BD55C-CFA8-4A86-8F9F-A883C14F8BBB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4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8B4BF-5B15-484C-B2D6-7567343FDE5B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7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2468C-1E73-43A3-A74E-11922F691840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0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79377-A0E0-48BC-AF98-62FDD5DAACC5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5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8B20F-8F9D-4CBD-9898-6270FCA8E8AB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3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sr-Cyrl-RS" noProof="0" dirty="0" err="1" smtClean="0"/>
              <a:t>Цлицк</a:t>
            </a:r>
            <a:r>
              <a:rPr lang="en-US" noProof="0" dirty="0" smtClean="0"/>
              <a:t> </a:t>
            </a:r>
            <a:r>
              <a:rPr lang="sr-Cyrl-RS" noProof="0" dirty="0" err="1" smtClean="0"/>
              <a:t>ицон</a:t>
            </a:r>
            <a:r>
              <a:rPr lang="en-US" noProof="0" dirty="0" smtClean="0"/>
              <a:t> </a:t>
            </a:r>
            <a:r>
              <a:rPr lang="sr-Cyrl-RS" noProof="0" dirty="0" smtClean="0"/>
              <a:t>то</a:t>
            </a:r>
            <a:r>
              <a:rPr lang="en-US" noProof="0" dirty="0" smtClean="0"/>
              <a:t> </a:t>
            </a:r>
            <a:r>
              <a:rPr lang="sr-Cyrl-RS" noProof="0" dirty="0" err="1" smtClean="0"/>
              <a:t>адд</a:t>
            </a:r>
            <a:r>
              <a:rPr lang="en-US" noProof="0" dirty="0" smtClean="0"/>
              <a:t> </a:t>
            </a:r>
            <a:r>
              <a:rPr lang="sr-Cyrl-RS" noProof="0" dirty="0" err="1" smtClean="0"/>
              <a:t>пицтуре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F4E7ED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srgbClr val="F4E7ED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3B2E-33F6-4F64-9C78-7F0D8EB9ED58}" type="slidenum">
              <a:rPr lang="en-US">
                <a:solidFill>
                  <a:srgbClr val="F4E7ED"/>
                </a:solidFill>
              </a:rPr>
              <a:pPr/>
              <a:t>‹#›</a:t>
            </a:fld>
            <a:endParaRPr lang="en-US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12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latin typeface="Times New Roman" charset="0"/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latin typeface="Times New Roman" charset="0"/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B13F9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6C59C1A-5A32-4F2F-A751-04CBD69D1642}" type="slidenum">
              <a:rPr lang="en-US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3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1E9C4B-8509-4918-8568-39D5E1F8094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2/14/2020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314C336-024B-405F-A598-59E0F3034B6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611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22098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/>
              <a:t>Етички аспекти  рада  стоматолога са вулнерабилним популацијама: деца у ординацији </a:t>
            </a:r>
            <a:r>
              <a:rPr lang="ru-RU" sz="2200" dirty="0" smtClean="0"/>
              <a:t>стоматолога </a:t>
            </a:r>
            <a:r>
              <a:rPr lang="sr-Latn-RS" sz="2200" dirty="0"/>
              <a:t/>
            </a:r>
            <a:br>
              <a:rPr lang="sr-Latn-RS" sz="2200" dirty="0"/>
            </a:br>
            <a:endParaRPr lang="en-US" sz="2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572000"/>
            <a:ext cx="6400800" cy="17526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БИЉАНА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ВУЛЕТИЋ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ФАКУЛТЕТ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МЕДИЦИНСКИХ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НАУКА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Latn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R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КРАГУЈЕВАЦ</a:t>
            </a:r>
            <a:r>
              <a:rPr lang="sr-Latn-R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743200"/>
            <a:ext cx="7772400" cy="19812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Јануара</a:t>
            </a:r>
            <a:r>
              <a:rPr lang="sl-SI" altLang="sr-Latn-RS" sz="2200" dirty="0" smtClean="0"/>
              <a:t> 2002 </a:t>
            </a:r>
            <a:r>
              <a:rPr lang="sr-Cyrl-RS" altLang="sr-Latn-RS" sz="2200" dirty="0" smtClean="0"/>
              <a:t>год</a:t>
            </a:r>
            <a:r>
              <a:rPr lang="sl-SI" altLang="sr-Latn-RS" sz="2200" dirty="0" smtClean="0"/>
              <a:t>.</a:t>
            </a:r>
            <a:r>
              <a:rPr lang="sr-Cyrl-RS" altLang="sr-Latn-RS" sz="2200" dirty="0" smtClean="0"/>
              <a:t>Закон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најбољим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лековима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децу</a:t>
            </a:r>
            <a:r>
              <a:rPr lang="sl-SI" altLang="sr-Latn-RS" sz="2200" dirty="0" smtClean="0"/>
              <a:t> –</a:t>
            </a:r>
          </a:p>
          <a:p>
            <a:pPr eaLnBrk="1" hangingPunct="1"/>
            <a:r>
              <a:rPr lang="sl-SI" altLang="sr-Latn-RS" sz="2200" dirty="0" smtClean="0"/>
              <a:t>...</a:t>
            </a:r>
            <a:r>
              <a:rPr lang="sr-Cyrl-RS" altLang="sr-Latn-RS" sz="2200" dirty="0" smtClean="0"/>
              <a:t>још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више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већ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налазе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промету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настави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пажљиво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деце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10580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25146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Јануара</a:t>
            </a:r>
            <a:r>
              <a:rPr lang="sl-SI" altLang="sr-Latn-RS" sz="2200" dirty="0" smtClean="0"/>
              <a:t> 2007 </a:t>
            </a:r>
            <a:r>
              <a:rPr lang="sr-Cyrl-RS" altLang="sr-Latn-RS" sz="2200" dirty="0" smtClean="0"/>
              <a:t>год</a:t>
            </a:r>
            <a:r>
              <a:rPr lang="sl-SI" altLang="sr-Latn-RS" sz="2200" dirty="0" smtClean="0"/>
              <a:t>.</a:t>
            </a:r>
          </a:p>
          <a:p>
            <a:pPr eaLnBrk="1" hangingPunct="1"/>
            <a:r>
              <a:rPr lang="sr-Cyrl-RS" altLang="sr-Latn-RS" sz="2200" dirty="0" smtClean="0"/>
              <a:t>Пропис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снагом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закона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ЕУ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Европски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Пропис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обавезује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произвођаче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раније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регистроване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прикупи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податке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значаја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фармакотерапију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дечјој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популацији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3015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7772400" cy="23622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sl-SI" altLang="sr-Latn-RS" sz="2200" dirty="0" smtClean="0"/>
              <a:t>                           </a:t>
            </a:r>
            <a:r>
              <a:rPr lang="sr-Cyrl-RS" altLang="sr-Latn-RS" sz="2200" dirty="0" smtClean="0"/>
              <a:t>ПРОБЛЕМИ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Број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одговарајућих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центара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специјално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обученим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особљем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Учешће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лекара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лечи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осталим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сферама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друштвеног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живота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6688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23622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sl-SI" altLang="sr-Latn-RS" sz="2200" dirty="0" smtClean="0"/>
              <a:t>                           </a:t>
            </a:r>
            <a:r>
              <a:rPr lang="sr-Cyrl-RS" altLang="sr-Latn-RS" sz="2200" dirty="0" smtClean="0"/>
              <a:t>ПРОБЛЕМИ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Највећи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број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узима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крв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Специјална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опрема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обучено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особље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Пријатељско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окружење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коме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осећа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пријатно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5651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25146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sl-SI" altLang="sr-Latn-RS" sz="2200" dirty="0" smtClean="0"/>
              <a:t>                           </a:t>
            </a:r>
            <a:r>
              <a:rPr lang="sr-Cyrl-RS" altLang="sr-Latn-RS" sz="2200" dirty="0" smtClean="0"/>
              <a:t>ПРОБЛЕМИ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Процени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релевантне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чињенице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него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што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одобри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дијагностику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лечење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Укључујући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веродостојност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давања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сагласности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родитеља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старатеља</a:t>
            </a:r>
            <a:r>
              <a:rPr lang="sl-SI" altLang="sr-Latn-RS" sz="2200" dirty="0" smtClean="0"/>
              <a:t>  </a:t>
            </a:r>
            <a:r>
              <a:rPr lang="sr-Cyrl-RS" altLang="sr-Latn-RS" sz="2200" dirty="0" smtClean="0"/>
              <a:t>уз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пуну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обавештеност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1817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ПОТПИС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ПРИСТАНАК</a:t>
            </a:r>
            <a:endParaRPr lang="en-US" sz="22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7772400" cy="16764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лечи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потребно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формулар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пристанка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потпише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један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родитеља</a:t>
            </a:r>
            <a:endParaRPr lang="sl-SI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12340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ПОТПИС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ПРИСТАНАК</a:t>
            </a:r>
            <a:endParaRPr lang="en-US" sz="2200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ДОЗВОЛА</a:t>
            </a:r>
            <a:r>
              <a:rPr lang="sl-SI" altLang="sr-Latn-RS" sz="2200" dirty="0" smtClean="0"/>
              <a:t> </a:t>
            </a:r>
            <a:r>
              <a:rPr lang="sl-SI" altLang="sr-Latn-RS" sz="2200" i="1" dirty="0" smtClean="0"/>
              <a:t>(</a:t>
            </a:r>
            <a:r>
              <a:rPr lang="sr-Latn-RS" altLang="sr-Latn-RS" sz="2200" i="1" dirty="0" err="1" smtClean="0"/>
              <a:t>permision</a:t>
            </a:r>
            <a:r>
              <a:rPr lang="sl-SI" altLang="sr-Latn-RS" sz="2200" i="1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дозвола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родитеља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довољна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клиничко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изводи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малом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детету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Недовољно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прецизно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дефинише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као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старости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7-11 </a:t>
            </a:r>
            <a:r>
              <a:rPr lang="sr-Cyrl-RS" altLang="sr-Latn-RS" sz="2200" dirty="0" smtClean="0"/>
              <a:t>год</a:t>
            </a:r>
            <a:r>
              <a:rPr lang="sl-SI" altLang="sr-Latn-RS" sz="22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тражи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пристанак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детета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случају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потенцијално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фаталних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болести</a:t>
            </a:r>
            <a:r>
              <a:rPr lang="sl-SI" altLang="sr-Latn-RS" sz="2200" dirty="0" smtClean="0"/>
              <a:t>  </a:t>
            </a:r>
            <a:r>
              <a:rPr lang="sr-Cyrl-RS" altLang="sr-Latn-RS" sz="2200" dirty="0" smtClean="0"/>
              <a:t>без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обзира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протесте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детета</a:t>
            </a:r>
            <a:r>
              <a:rPr lang="sl-SI" altLang="sr-Latn-RS" sz="2200" dirty="0" smtClean="0"/>
              <a:t> </a:t>
            </a:r>
            <a:endParaRPr lang="en-US" altLang="sr-Latn-RS" sz="2200" i="1" dirty="0" smtClean="0"/>
          </a:p>
        </p:txBody>
      </p:sp>
    </p:spTree>
    <p:extLst>
      <p:ext uri="{BB962C8B-B14F-4D97-AF65-F5344CB8AC3E}">
        <p14:creationId xmlns:p14="http://schemas.microsoft.com/office/powerpoint/2010/main" val="237419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ШТА</a:t>
            </a:r>
            <a:r>
              <a:rPr lang="sl-SI" sz="2200" dirty="0" smtClean="0"/>
              <a:t> </a:t>
            </a:r>
            <a:r>
              <a:rPr lang="sr-Cyrl-RS" sz="2200" dirty="0" smtClean="0"/>
              <a:t>РОДИТЕЉИ</a:t>
            </a:r>
            <a:r>
              <a:rPr lang="sl-SI" sz="2200" dirty="0" smtClean="0"/>
              <a:t> </a:t>
            </a:r>
            <a:r>
              <a:rPr lang="sr-Cyrl-RS" sz="2200" dirty="0" smtClean="0"/>
              <a:t>ТРЕБА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ЗНАЈУ</a:t>
            </a:r>
            <a:r>
              <a:rPr lang="sl-SI" sz="2200" dirty="0" smtClean="0"/>
              <a:t> </a:t>
            </a:r>
            <a:r>
              <a:rPr lang="sl-SI" sz="2200" dirty="0"/>
              <a:t>?</a:t>
            </a:r>
            <a:endParaRPr lang="en-US" sz="22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895600"/>
            <a:ext cx="8001000" cy="1447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АНАЛИЗА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НЕОПХОДНА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ОБАВЕЗЕ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ДЕТЕТА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ИСПИТИВАЊУ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МОГУЋНОСТ</a:t>
            </a:r>
            <a:r>
              <a:rPr lang="sl-SI" altLang="sr-Latn-RS" sz="2200" dirty="0" smtClean="0"/>
              <a:t>  </a:t>
            </a:r>
            <a:r>
              <a:rPr lang="sr-Cyrl-RS" altLang="sr-Latn-RS" sz="2200" dirty="0" smtClean="0"/>
              <a:t>ЕГЗАКТНЕ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ДИЈАГНОЗЕ</a:t>
            </a:r>
            <a:r>
              <a:rPr lang="sl-SI" altLang="sr-Latn-RS" sz="2200" dirty="0" smtClean="0"/>
              <a:t> 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19632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4478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ПОСЕБНЕ</a:t>
            </a:r>
            <a:r>
              <a:rPr lang="sl-SI" sz="2200" dirty="0" smtClean="0"/>
              <a:t> </a:t>
            </a:r>
            <a:r>
              <a:rPr lang="sr-Cyrl-RS" sz="2200" dirty="0" smtClean="0"/>
              <a:t>ГРУПЕ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76600"/>
            <a:ext cx="7772400" cy="17526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ДЕЦА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b="1" dirty="0" smtClean="0"/>
              <a:t>ОСОБЕ</a:t>
            </a:r>
            <a:r>
              <a:rPr lang="sl-SI" altLang="sr-Latn-RS" sz="2200" b="1" dirty="0" smtClean="0"/>
              <a:t> </a:t>
            </a:r>
            <a:r>
              <a:rPr lang="sr-Cyrl-RS" altLang="sr-Latn-RS" sz="2200" b="1" dirty="0" smtClean="0"/>
              <a:t>СА</a:t>
            </a:r>
            <a:r>
              <a:rPr lang="sl-SI" altLang="sr-Latn-RS" sz="2200" b="1" dirty="0" smtClean="0"/>
              <a:t> </a:t>
            </a:r>
            <a:r>
              <a:rPr lang="sr-Cyrl-RS" altLang="sr-Latn-RS" sz="2200" b="1" dirty="0" smtClean="0"/>
              <a:t>ПОСЕБНИМ</a:t>
            </a:r>
            <a:r>
              <a:rPr lang="sl-SI" altLang="sr-Latn-RS" sz="2200" b="1" dirty="0" smtClean="0"/>
              <a:t>  </a:t>
            </a:r>
            <a:r>
              <a:rPr lang="sr-Cyrl-RS" altLang="sr-Latn-RS" sz="2200" b="1" dirty="0" smtClean="0"/>
              <a:t>ПОТРЕБАМА</a:t>
            </a:r>
            <a:endParaRPr lang="sl-SI" altLang="sr-Latn-RS" sz="2200" b="1" dirty="0" smtClean="0"/>
          </a:p>
          <a:p>
            <a:pPr eaLnBrk="1" hangingPunct="1"/>
            <a:r>
              <a:rPr lang="sr-Cyrl-RS" altLang="sr-Latn-RS" sz="2200" dirty="0" smtClean="0"/>
              <a:t>СТАРИ</a:t>
            </a:r>
            <a:endParaRPr lang="sl-SI" altLang="sr-Latn-RS" sz="2200" dirty="0" smtClean="0"/>
          </a:p>
          <a:p>
            <a:pPr eaLnBrk="1" hangingPunct="1"/>
            <a:endParaRPr lang="sl-SI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4769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ОЛИГОФРЕНЕ</a:t>
            </a:r>
            <a:r>
              <a:rPr lang="sl-SI" sz="2200" dirty="0" smtClean="0"/>
              <a:t> </a:t>
            </a:r>
            <a:r>
              <a:rPr lang="sr-Cyrl-RS" sz="2200" dirty="0" smtClean="0"/>
              <a:t>ОСОБЕ</a:t>
            </a:r>
            <a:endParaRPr lang="en-US" sz="22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772400" cy="28194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err="1" smtClean="0"/>
              <a:t>Олигифрене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особе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ДЦО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Схизофренија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Биполарни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афективни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поремећај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Аутизам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Зависници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5139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3716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ПОСЕБНЕ</a:t>
            </a:r>
            <a:r>
              <a:rPr lang="sl-SI" sz="2200" dirty="0" smtClean="0"/>
              <a:t> </a:t>
            </a:r>
            <a:r>
              <a:rPr lang="sr-Cyrl-RS" sz="2200" dirty="0" smtClean="0"/>
              <a:t>ГРУПЕ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772400" cy="33528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l-SI" sz="22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l-SI" sz="2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ДЕЦА</a:t>
            </a:r>
            <a:endParaRPr lang="sl-SI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ОСОБЕ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ПОСЕБНИМ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ПОТРЕБАМА</a:t>
            </a:r>
            <a:endParaRPr lang="sl-SI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СТАРИ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7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ОЛИГОФРЕНЕ</a:t>
            </a:r>
            <a:r>
              <a:rPr lang="sl-SI" sz="2200" dirty="0" smtClean="0"/>
              <a:t> </a:t>
            </a:r>
            <a:r>
              <a:rPr lang="sr-Cyrl-RS" sz="2200" dirty="0" smtClean="0"/>
              <a:t>ОСОБЕ</a:t>
            </a:r>
            <a:endParaRPr lang="en-US" sz="22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772400" cy="2971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Све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одрасле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особе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без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обз</a:t>
            </a:r>
            <a:r>
              <a:rPr lang="sr-Cyrl-RS" altLang="sr-Latn-RS" sz="2200" dirty="0"/>
              <a:t>и</a:t>
            </a:r>
            <a:r>
              <a:rPr lang="sr-Cyrl-RS" altLang="sr-Latn-RS" sz="2200" dirty="0" smtClean="0"/>
              <a:t>ра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њихову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дг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сматрају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компетентним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давање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сагласности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дг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постоји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оштећује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разумевање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процену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Њихов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заступник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може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узети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учешће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процесу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давања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Информативног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пристанка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тј</a:t>
            </a:r>
            <a:r>
              <a:rPr lang="sl-SI" altLang="sr-Latn-RS" sz="2200" dirty="0" smtClean="0"/>
              <a:t>. </a:t>
            </a:r>
            <a:r>
              <a:rPr lang="sr-Cyrl-RS" altLang="sr-Latn-RS" sz="2200" dirty="0" smtClean="0"/>
              <a:t>сагласности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пуну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обавештеност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20549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ПОСЕБНЕ</a:t>
            </a:r>
            <a:r>
              <a:rPr lang="sl-SI" sz="2200" dirty="0" smtClean="0"/>
              <a:t> </a:t>
            </a:r>
            <a:r>
              <a:rPr lang="sr-Cyrl-RS" sz="2200" dirty="0" smtClean="0"/>
              <a:t>ГРУПЕ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352800"/>
            <a:ext cx="7772400" cy="17526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ДЕЦА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ОСОБЕ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ПОСЕБНИМ</a:t>
            </a:r>
            <a:r>
              <a:rPr lang="sl-SI" altLang="sr-Latn-RS" sz="2200" dirty="0" smtClean="0"/>
              <a:t>  </a:t>
            </a:r>
            <a:r>
              <a:rPr lang="sr-Cyrl-RS" altLang="sr-Latn-RS" sz="2200" dirty="0" smtClean="0"/>
              <a:t>ПОТРЕБАМА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b="1" dirty="0" smtClean="0"/>
              <a:t>СТАРИ</a:t>
            </a:r>
            <a:endParaRPr lang="sl-SI" altLang="sr-Latn-RS" sz="2200" b="1" dirty="0" smtClean="0"/>
          </a:p>
          <a:p>
            <a:pPr eaLnBrk="1" hangingPunct="1"/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8317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СТАРИЈЕ</a:t>
            </a:r>
            <a:r>
              <a:rPr lang="sl-SI" sz="2200" dirty="0" smtClean="0"/>
              <a:t> </a:t>
            </a:r>
            <a:r>
              <a:rPr lang="sr-Cyrl-RS" sz="2200" dirty="0" smtClean="0"/>
              <a:t>ОСОБЕ</a:t>
            </a:r>
            <a:r>
              <a:rPr lang="sl-SI" sz="2200" dirty="0" smtClean="0"/>
              <a:t>-</a:t>
            </a:r>
            <a:r>
              <a:rPr lang="sr-Cyrl-RS" sz="2200" dirty="0" smtClean="0"/>
              <a:t>проблеми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2971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Патолошке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промене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јетре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Патолошке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промене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бубрега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Смањен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број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одређених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рецептора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Промењиви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механизми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хомеостазе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Остале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физиолошке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промене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Највише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поверења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имају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своје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лекаре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628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СТАРИЈЕ</a:t>
            </a:r>
            <a:r>
              <a:rPr lang="sl-SI" sz="2200" dirty="0" smtClean="0"/>
              <a:t> </a:t>
            </a:r>
            <a:r>
              <a:rPr lang="sr-Cyrl-RS" sz="2200" dirty="0" smtClean="0"/>
              <a:t>ОСОБЕ</a:t>
            </a:r>
            <a:r>
              <a:rPr lang="sl-SI" sz="2200" dirty="0" smtClean="0"/>
              <a:t> </a:t>
            </a:r>
            <a:r>
              <a:rPr lang="sl-SI" sz="2200" dirty="0"/>
              <a:t>- </a:t>
            </a:r>
            <a:r>
              <a:rPr lang="sr-Cyrl-RS" sz="2200" dirty="0" smtClean="0"/>
              <a:t>проблеми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Лоше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разумеју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сврху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лечења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Лоше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разумеју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редослед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узимања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лекова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Узимају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погрешан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начин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Користе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прошао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рок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Узимају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веће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мање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дозе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лекова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Потпуно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забораве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узму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Мењају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режим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дозирања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лека</a:t>
            </a:r>
            <a:endParaRPr lang="sl-SI" altLang="sr-Latn-RS" sz="22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sr-Latn-RS" sz="2200" dirty="0" smtClean="0"/>
              <a:t>Узимају</a:t>
            </a:r>
            <a:r>
              <a:rPr lang="sl-SI" altLang="sr-Latn-RS" sz="2200" dirty="0" smtClean="0"/>
              <a:t> 2 </a:t>
            </a:r>
            <a:r>
              <a:rPr lang="sr-Cyrl-RS" altLang="sr-Latn-RS" sz="2200" dirty="0" smtClean="0"/>
              <a:t>лека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смеју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узимати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одједном</a:t>
            </a:r>
            <a:r>
              <a:rPr lang="sl-SI" altLang="sr-Latn-RS" sz="2200" dirty="0" smtClean="0"/>
              <a:t>...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2234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ТРУДНИЦЕ</a:t>
            </a:r>
            <a:endParaRPr lang="en-US" sz="22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2004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l-SI" altLang="sr-Latn-RS" sz="2200" dirty="0" smtClean="0"/>
              <a:t>...</a:t>
            </a:r>
            <a:r>
              <a:rPr lang="sr-Cyrl-RS" altLang="sr-Latn-RS" sz="2200" dirty="0" smtClean="0"/>
              <a:t>клиничко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СМЕ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обављати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трудницама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неопходно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АЛИ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посебним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мерама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предострожности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тј</a:t>
            </a:r>
            <a:r>
              <a:rPr lang="sl-SI" altLang="sr-Latn-RS" sz="2200" dirty="0" smtClean="0"/>
              <a:t>.</a:t>
            </a:r>
          </a:p>
          <a:p>
            <a:pPr eaLnBrk="1" hangingPunct="1"/>
            <a:r>
              <a:rPr lang="sl-SI" altLang="sr-Latn-RS" sz="2200" dirty="0" smtClean="0"/>
              <a:t>...</a:t>
            </a:r>
            <a:r>
              <a:rPr lang="sr-Cyrl-RS" altLang="sr-Latn-RS" sz="2200" dirty="0" smtClean="0"/>
              <a:t>трудницама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оболелим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болести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намењен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испитује</a:t>
            </a:r>
            <a:endParaRPr lang="sl-SI" altLang="sr-Latn-RS" sz="2200" dirty="0" smtClean="0"/>
          </a:p>
          <a:p>
            <a:pPr eaLnBrk="1" hangingPunct="1"/>
            <a:r>
              <a:rPr lang="sl-SI" altLang="sr-Latn-RS" sz="2200" dirty="0" smtClean="0"/>
              <a:t>...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стању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клинички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намењен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69331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ТРУДНИЦЕ</a:t>
            </a:r>
            <a:endParaRPr lang="en-US" sz="22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28194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Информативни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пристанак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има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додатак</a:t>
            </a:r>
            <a:r>
              <a:rPr lang="sl-SI" altLang="sr-Latn-RS" sz="2200" i="1" dirty="0" smtClean="0"/>
              <a:t>, </a:t>
            </a:r>
            <a:r>
              <a:rPr lang="sr-Cyrl-RS" altLang="sr-Latn-RS" sz="2200" i="1" dirty="0" smtClean="0"/>
              <a:t>Изјаву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посебном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листу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Потписује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исто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време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као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Информативни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пристанак</a:t>
            </a:r>
            <a:r>
              <a:rPr lang="sl-SI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Жена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генеративном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периоду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сагласност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контрацепцију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одобрену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стране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лекара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5865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САОПШТАВАЊЕ</a:t>
            </a:r>
            <a:r>
              <a:rPr lang="sl-SI" sz="2200" dirty="0" smtClean="0"/>
              <a:t/>
            </a:r>
            <a:br>
              <a:rPr lang="sl-SI" sz="2200" dirty="0" smtClean="0"/>
            </a:br>
            <a:r>
              <a:rPr lang="sr-Cyrl-RS" sz="2200" dirty="0" smtClean="0"/>
              <a:t>ДИЈАГНОЗЕ</a:t>
            </a:r>
            <a:r>
              <a:rPr lang="sl-SI" sz="2200" dirty="0" smtClean="0"/>
              <a:t>  </a:t>
            </a:r>
            <a:endParaRPr lang="en-US" sz="2200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35052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sr-Latn-RS" sz="2200" dirty="0" smtClean="0"/>
              <a:t>                        </a:t>
            </a:r>
            <a:r>
              <a:rPr lang="sr-Cyrl-RS" altLang="sr-Latn-RS" sz="2200" dirty="0" smtClean="0"/>
              <a:t>У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СКЛАДУ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СА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ДОСАДАШЊИМ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САЗНАЊИМА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СА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МЕТОДАМА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КОЈЕ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ТРЕБА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ПРИМЕНИТИ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ДИЈАГНОСТИЦИ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СА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МЕТОДАМА</a:t>
            </a:r>
            <a:r>
              <a:rPr lang="en-US" altLang="sr-Latn-RS" sz="2200" dirty="0" smtClean="0"/>
              <a:t>  </a:t>
            </a:r>
            <a:r>
              <a:rPr lang="sr-Cyrl-RS" altLang="sr-Latn-RS" sz="2200" dirty="0" smtClean="0"/>
              <a:t>КОЈЕ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СУ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ПРЕДВИЂЕНЕ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ТЕРАПИЈИ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СА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ИНТЕРВЕНЦИЈАМА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ЕВЕНТУАЛНО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СА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ПРОГНОЗОМ</a:t>
            </a:r>
            <a:r>
              <a:rPr lang="en-US" altLang="sr-Latn-RS" sz="2200" dirty="0" smtClean="0"/>
              <a:t>  </a:t>
            </a:r>
            <a:r>
              <a:rPr lang="sr-Cyrl-RS" altLang="sr-Latn-RS" sz="2200" dirty="0" smtClean="0"/>
              <a:t>БОЛЕСТИ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КВАЛИТЕТОМ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ЖИВОТА</a:t>
            </a:r>
            <a:endParaRPr lang="en-US" altLang="sr-Latn-RS" sz="2200" dirty="0" smtClean="0"/>
          </a:p>
          <a:p>
            <a:pPr eaLnBrk="1" hangingPunct="1"/>
            <a:endParaRPr lang="en-US" altLang="sr-Latn-RS" sz="2200" dirty="0" smtClean="0"/>
          </a:p>
          <a:p>
            <a:pPr eaLnBrk="1" hangingPunct="1"/>
            <a:endParaRPr lang="en-US" altLang="sr-Latn-RS" sz="2200" dirty="0" smtClean="0"/>
          </a:p>
          <a:p>
            <a:pPr eaLnBrk="1" hangingPunct="1"/>
            <a:endParaRPr lang="en-US" altLang="sr-Latn-RS" sz="2200" dirty="0" smtClean="0"/>
          </a:p>
          <a:p>
            <a:pPr eaLnBrk="1" hangingPunct="1"/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83098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НЕКИ</a:t>
            </a:r>
            <a:r>
              <a:rPr lang="sr-Latn-RS" sz="2200" dirty="0" smtClean="0"/>
              <a:t> </a:t>
            </a:r>
            <a:r>
              <a:rPr lang="sr-Cyrl-RS" sz="2200" dirty="0" smtClean="0"/>
              <a:t>ОД</a:t>
            </a:r>
            <a:r>
              <a:rPr lang="sr-Latn-RS" sz="2200" dirty="0" smtClean="0"/>
              <a:t> </a:t>
            </a:r>
            <a:r>
              <a:rPr lang="sr-Cyrl-RS" sz="2200" dirty="0" smtClean="0"/>
              <a:t>ПРИМЕРА</a:t>
            </a:r>
            <a:r>
              <a:rPr lang="sr-Latn-RS" sz="2200" dirty="0" smtClean="0"/>
              <a:t> </a:t>
            </a:r>
            <a:endParaRPr lang="en-US" sz="2200" dirty="0"/>
          </a:p>
        </p:txBody>
      </p:sp>
      <p:sp>
        <p:nvSpPr>
          <p:cNvPr id="327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838"/>
            <a:ext cx="3521075" cy="4525962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УРОЂЕНА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БИЛИЈАРНА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АТРЕЗИЈА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Latn-RS" altLang="sr-Latn-RS" sz="2200" dirty="0" smtClean="0"/>
              <a:t>SY ALLAGILE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МЕНИНГИТИС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ЕНЦЕФАЛИТИС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КФЈ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ЛЕУКОЗА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ХЕМОФИЛИЈА</a:t>
            </a:r>
            <a:endParaRPr lang="en-US" altLang="sr-Latn-RS" sz="2200" dirty="0" smtClean="0"/>
          </a:p>
        </p:txBody>
      </p:sp>
      <p:sp>
        <p:nvSpPr>
          <p:cNvPr id="32772" name="Content Placeholder 3"/>
          <p:cNvSpPr>
            <a:spLocks noGrp="1"/>
          </p:cNvSpPr>
          <p:nvPr>
            <p:ph sz="half" idx="2"/>
          </p:nvPr>
        </p:nvSpPr>
        <p:spPr>
          <a:xfrm>
            <a:off x="4251325" y="1874838"/>
            <a:ext cx="3521075" cy="4525962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ЦИСТИЧНА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ФИБРОЗА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АСТМА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АЛЕРГИЈА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МЛЕКО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ЦЕЛИЈАКИЈА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ДИЈАБЕТЕС</a:t>
            </a:r>
            <a:r>
              <a:rPr lang="en-US" altLang="sr-Latn-RS" sz="2200" dirty="0" smtClean="0"/>
              <a:t> </a:t>
            </a:r>
            <a:r>
              <a:rPr lang="sr-Cyrl-RS" altLang="sr-Latn-RS" sz="2200" dirty="0" smtClean="0"/>
              <a:t>МЕЛИТУС</a:t>
            </a:r>
            <a:r>
              <a:rPr lang="en-US" altLang="sr-Latn-RS" sz="2200" dirty="0" smtClean="0"/>
              <a:t> </a:t>
            </a:r>
          </a:p>
          <a:p>
            <a:pPr eaLnBrk="1" hangingPunct="1"/>
            <a:r>
              <a:rPr lang="sr-Cyrl-RS" altLang="sr-Latn-RS" sz="2200" dirty="0" smtClean="0"/>
              <a:t>ФЕНИЛКЕТОНУРИЈА</a:t>
            </a:r>
            <a:endParaRPr lang="en-US" altLang="sr-Latn-RS" sz="2200" dirty="0" smtClean="0"/>
          </a:p>
          <a:p>
            <a:pPr eaLnBrk="1" hangingPunct="1"/>
            <a:r>
              <a:rPr lang="sr-Cyrl-RS" altLang="sr-Latn-RS" sz="2200" dirty="0" smtClean="0"/>
              <a:t>АИДС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33011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02624" cy="4464495"/>
          </a:xfrm>
        </p:spPr>
        <p:txBody>
          <a:bodyPr>
            <a:normAutofit fontScale="90000"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Поверљивост</a:t>
            </a:r>
            <a:r>
              <a:rPr lang="fr-FR" b="1" dirty="0">
                <a:solidFill>
                  <a:srgbClr val="FF0000"/>
                </a:solidFill>
              </a:rPr>
              <a:t> и </a:t>
            </a:r>
            <a:r>
              <a:rPr lang="fr-FR" b="1" dirty="0" err="1">
                <a:solidFill>
                  <a:srgbClr val="FF0000"/>
                </a:solidFill>
              </a:rPr>
              <a:t>поверење</a:t>
            </a:r>
            <a:r>
              <a:rPr lang="fr-FR" b="1" dirty="0">
                <a:solidFill>
                  <a:srgbClr val="FF0000"/>
                </a:solidFill>
              </a:rPr>
              <a:t>- </a:t>
            </a:r>
            <a:r>
              <a:rPr lang="fr-FR" b="1" dirty="0" err="1">
                <a:solidFill>
                  <a:srgbClr val="FF0000"/>
                </a:solidFill>
              </a:rPr>
              <a:t>етичке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дилеме</a:t>
            </a:r>
            <a:r>
              <a:rPr lang="fr-FR" b="1" dirty="0">
                <a:solidFill>
                  <a:srgbClr val="FF0000"/>
                </a:solidFill>
              </a:rPr>
              <a:t> у </a:t>
            </a:r>
            <a:r>
              <a:rPr lang="fr-FR" b="1" dirty="0" err="1">
                <a:solidFill>
                  <a:srgbClr val="FF0000"/>
                </a:solidFill>
              </a:rPr>
              <a:t>раду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са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адолесцентима</a:t>
            </a:r>
            <a:r>
              <a:rPr lang="sr-Latn-RS" dirty="0"/>
              <a:t/>
            </a:r>
            <a:br>
              <a:rPr lang="sr-Latn-RS" dirty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ru-RU" dirty="0" smtClean="0">
                <a:latin typeface="Arial Narrow" pitchFamily="34" charset="0"/>
              </a:rPr>
              <a:t>Проф. др </a:t>
            </a:r>
            <a:r>
              <a:rPr lang="sr-Cyrl-CS" dirty="0" smtClean="0">
                <a:latin typeface="Arial Narrow" pitchFamily="34" charset="0"/>
              </a:rPr>
              <a:t>Биљана Вулетић</a:t>
            </a:r>
            <a:br>
              <a:rPr lang="sr-Cyrl-CS" dirty="0" smtClean="0">
                <a:latin typeface="Arial Narrow" pitchFamily="34" charset="0"/>
              </a:rPr>
            </a:b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1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51309"/>
            <a:ext cx="85072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Latn-RS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                Комуникација</a:t>
            </a:r>
          </a:p>
          <a:p>
            <a:pPr marL="0" indent="0">
              <a:buNone/>
            </a:pPr>
            <a:r>
              <a:rPr lang="sr-Cyrl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        - </a:t>
            </a:r>
            <a:r>
              <a:rPr lang="sr-Cyrl-RS" sz="3200" dirty="0" smtClean="0">
                <a:latin typeface="Arial Narrow" pitchFamily="34" charset="0"/>
              </a:rPr>
              <a:t>вербална</a:t>
            </a:r>
            <a:r>
              <a:rPr lang="sr-Cyrl-RS" dirty="0" smtClean="0">
                <a:latin typeface="Arial Narrow" pitchFamily="34" charset="0"/>
              </a:rPr>
              <a:t>  </a:t>
            </a:r>
          </a:p>
          <a:p>
            <a:pPr marL="0" indent="0">
              <a:buNone/>
            </a:pPr>
            <a:r>
              <a:rPr lang="sr-Cyrl-RS" sz="3200" dirty="0">
                <a:latin typeface="Arial Narrow" pitchFamily="34" charset="0"/>
              </a:rPr>
              <a:t> </a:t>
            </a:r>
            <a:r>
              <a:rPr lang="sr-Cyrl-RS" sz="3200" dirty="0" smtClean="0">
                <a:latin typeface="Arial Narrow" pitchFamily="34" charset="0"/>
              </a:rPr>
              <a:t>        - невербална</a:t>
            </a:r>
            <a:endParaRPr lang="sr-Latn-RS" sz="3200" dirty="0" smtClean="0">
              <a:latin typeface="Arial Narrow" pitchFamily="34" charset="0"/>
            </a:endParaRPr>
          </a:p>
          <a:p>
            <a:pPr lvl="1" algn="ctr">
              <a:buNone/>
            </a:pPr>
            <a:endParaRPr lang="sr-Cyrl-RS" sz="3200" dirty="0" smtClean="0">
              <a:latin typeface="Arial Narrow" pitchFamily="34" charset="0"/>
            </a:endParaRPr>
          </a:p>
          <a:p>
            <a:pPr lvl="1" algn="ctr">
              <a:buNone/>
            </a:pP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„Лекар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више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греши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зато што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недовољно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гледа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pPr lvl="1" algn="ctr">
              <a:buNone/>
            </a:pP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него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зато што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недовољно</a:t>
            </a:r>
            <a:r>
              <a:rPr lang="sr-Latn-C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  <a:latin typeface="Arial Narrow" pitchFamily="34" charset="0"/>
              </a:rPr>
              <a:t>зна“</a:t>
            </a:r>
            <a:endParaRPr lang="en-US" sz="32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lvl="1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940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954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ПОСЕБНЕ</a:t>
            </a:r>
            <a:r>
              <a:rPr lang="sl-SI" sz="2200" dirty="0" smtClean="0"/>
              <a:t> </a:t>
            </a:r>
            <a:r>
              <a:rPr lang="sr-Cyrl-RS" sz="2200" dirty="0" smtClean="0"/>
              <a:t>ГРУПЕ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7772400" cy="33528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sl-SI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</a:t>
            </a:r>
            <a:r>
              <a:rPr lang="sr-Cyrl-R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Спилкер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l-SI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1996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Ментално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некомплетна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особа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Ембрион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Новорођенче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Мало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дете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Пацијент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коми</a:t>
            </a:r>
            <a:endParaRPr lang="sl-SI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Потенцијални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донор</a:t>
            </a:r>
            <a:r>
              <a:rPr lang="sl-SI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органа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Свака </a:t>
            </a:r>
            <a:r>
              <a:rPr lang="sr-Cyrl-RS" dirty="0">
                <a:latin typeface="Arial Narrow" pitchFamily="34" charset="0"/>
              </a:rPr>
              <a:t>комуникација  у ординацији има два смера </a:t>
            </a:r>
            <a:endParaRPr lang="en-US" dirty="0">
              <a:latin typeface="Arial Narrow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sr-Cyrl-RS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Модеран  </a:t>
            </a:r>
            <a:r>
              <a:rPr lang="sr-Cyrl-RS" dirty="0">
                <a:latin typeface="Arial Narrow" pitchFamily="34" charset="0"/>
              </a:rPr>
              <a:t>лекар данас </a:t>
            </a:r>
            <a:r>
              <a:rPr lang="sr-Cyrl-RS" dirty="0" smtClean="0">
                <a:latin typeface="Arial Narrow" pitchFamily="34" charset="0"/>
              </a:rPr>
              <a:t>мора </a:t>
            </a:r>
            <a:r>
              <a:rPr lang="sr-Cyrl-RS" dirty="0">
                <a:latin typeface="Arial Narrow" pitchFamily="34" charset="0"/>
              </a:rPr>
              <a:t>да  </a:t>
            </a:r>
            <a:endParaRPr lang="en-US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„ </a:t>
            </a:r>
            <a:r>
              <a:rPr lang="sr-Cyrl-RS" dirty="0">
                <a:latin typeface="Arial Narrow" pitchFamily="34" charset="0"/>
              </a:rPr>
              <a:t>прича, мисли, слуша и куца у исто време“</a:t>
            </a:r>
            <a:r>
              <a:rPr lang="ru-RU" dirty="0">
                <a:latin typeface="Arial Narrow" pitchFamily="34" charset="0"/>
              </a:rPr>
              <a:t>. </a:t>
            </a:r>
            <a:endParaRPr lang="sr-Latn-RS" dirty="0">
              <a:latin typeface="Arial Narrow" pitchFamily="34" charset="0"/>
            </a:endParaRPr>
          </a:p>
          <a:p>
            <a:endParaRPr lang="sr-Latn-RS" dirty="0"/>
          </a:p>
        </p:txBody>
      </p:sp>
      <p:sp>
        <p:nvSpPr>
          <p:cNvPr id="4" name="Rectangle 3"/>
          <p:cNvSpPr/>
          <p:nvPr/>
        </p:nvSpPr>
        <p:spPr>
          <a:xfrm>
            <a:off x="3600400" y="6084004"/>
            <a:ext cx="464400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r-Cyrl-RS" sz="1800" i="1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800" i="1" dirty="0" smtClean="0">
                <a:solidFill>
                  <a:prstClr val="black"/>
                </a:solidFill>
                <a:latin typeface="Arial Narrow" pitchFamily="34" charset="0"/>
              </a:rPr>
              <a:t>Talking </a:t>
            </a:r>
            <a:r>
              <a:rPr lang="en-US" sz="1800" i="1" dirty="0">
                <a:solidFill>
                  <a:prstClr val="black"/>
                </a:solidFill>
                <a:latin typeface="Arial Narrow" pitchFamily="34" charset="0"/>
              </a:rPr>
              <a:t>to Patients in the</a:t>
            </a:r>
            <a:r>
              <a:rPr lang="ru-RU" sz="1800" i="1" dirty="0">
                <a:solidFill>
                  <a:prstClr val="black"/>
                </a:solidFill>
                <a:latin typeface="Arial Narrow" pitchFamily="34" charset="0"/>
              </a:rPr>
              <a:t> 21</a:t>
            </a:r>
            <a:r>
              <a:rPr lang="en-US" sz="1800" i="1" dirty="0" err="1">
                <a:solidFill>
                  <a:prstClr val="black"/>
                </a:solidFill>
                <a:latin typeface="Arial Narrow" pitchFamily="34" charset="0"/>
              </a:rPr>
              <a:t>st</a:t>
            </a:r>
            <a:r>
              <a:rPr lang="en-US" sz="1800" i="1" dirty="0">
                <a:solidFill>
                  <a:prstClr val="black"/>
                </a:solidFill>
                <a:latin typeface="Arial Narrow" pitchFamily="34" charset="0"/>
              </a:rPr>
              <a:t> Century</a:t>
            </a:r>
            <a:r>
              <a:rPr lang="ru-RU" sz="1800" dirty="0">
                <a:solidFill>
                  <a:prstClr val="black"/>
                </a:solidFill>
                <a:latin typeface="Arial Narrow" pitchFamily="34" charset="0"/>
              </a:rPr>
              <a:t>, </a:t>
            </a:r>
            <a:r>
              <a:rPr lang="en-US" sz="1800" i="1" dirty="0" err="1">
                <a:solidFill>
                  <a:prstClr val="black"/>
                </a:solidFill>
                <a:latin typeface="Arial Narrow" pitchFamily="34" charset="0"/>
              </a:rPr>
              <a:t>Zuger</a:t>
            </a:r>
            <a:r>
              <a:rPr lang="ru-RU" sz="1800" i="1" dirty="0">
                <a:solidFill>
                  <a:prstClr val="black"/>
                </a:solidFill>
                <a:latin typeface="Arial Narrow" pitchFamily="34" charset="0"/>
              </a:rPr>
              <a:t> (2013</a:t>
            </a:r>
            <a:r>
              <a:rPr lang="ru-RU" sz="1800" dirty="0" smtClean="0">
                <a:solidFill>
                  <a:prstClr val="black"/>
                </a:solidFill>
                <a:latin typeface="Calibri"/>
              </a:rPr>
              <a:t>)</a:t>
            </a:r>
            <a:r>
              <a:rPr lang="sr-Cyrl-RS" sz="1800" dirty="0" smtClean="0">
                <a:solidFill>
                  <a:prstClr val="black"/>
                </a:solidFill>
                <a:latin typeface="Calibri"/>
              </a:rPr>
              <a:t> </a:t>
            </a:r>
            <a:endParaRPr lang="sr-Latn-R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85122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579296" cy="54006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sr-Cyrl-RS" sz="3800" b="1" dirty="0" smtClean="0">
                <a:latin typeface="Arial Narrow" pitchFamily="34" charset="0"/>
              </a:rPr>
              <a:t>Укључивање </a:t>
            </a:r>
            <a:r>
              <a:rPr lang="sr-Cyrl-RS" sz="3800" b="1" dirty="0">
                <a:latin typeface="Arial Narrow" pitchFamily="34" charset="0"/>
              </a:rPr>
              <a:t>детета у разговор  приликом </a:t>
            </a:r>
            <a:r>
              <a:rPr lang="sr-Cyrl-RS" sz="3800" b="1" dirty="0" smtClean="0">
                <a:latin typeface="Arial Narrow" pitchFamily="34" charset="0"/>
              </a:rPr>
              <a:t>прегледа</a:t>
            </a: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  </a:t>
            </a:r>
            <a:endParaRPr lang="sr-Cyrl-RS" sz="38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довољно </a:t>
            </a:r>
            <a:r>
              <a:rPr lang="sr-Cyrl-RS" sz="3800" dirty="0">
                <a:latin typeface="Arial Narrow" pitchFamily="34" charset="0"/>
              </a:rPr>
              <a:t>времена </a:t>
            </a:r>
            <a:r>
              <a:rPr lang="sr-Cyrl-RS" sz="3800" dirty="0" smtClean="0">
                <a:latin typeface="Arial Narrow" pitchFamily="34" charset="0"/>
              </a:rPr>
              <a:t>за преглед</a:t>
            </a:r>
            <a:endParaRPr lang="sr-Cyrl-RS" sz="38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стрпљиво </a:t>
            </a:r>
            <a:r>
              <a:rPr lang="sr-Cyrl-RS" sz="3800" dirty="0">
                <a:latin typeface="Arial Narrow" pitchFamily="34" charset="0"/>
              </a:rPr>
              <a:t>сачекати на одговор </a:t>
            </a: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поред </a:t>
            </a:r>
            <a:r>
              <a:rPr lang="sr-Cyrl-RS" sz="3800" dirty="0">
                <a:latin typeface="Arial Narrow" pitchFamily="34" charset="0"/>
              </a:rPr>
              <a:t>вербалног употребити и говор тела </a:t>
            </a: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гледати </a:t>
            </a:r>
            <a:r>
              <a:rPr lang="sr-Cyrl-RS" sz="3800" dirty="0">
                <a:latin typeface="Arial Narrow" pitchFamily="34" charset="0"/>
              </a:rPr>
              <a:t>у дете а не у сат или мобилни </a:t>
            </a:r>
            <a:r>
              <a:rPr lang="sr-Cyrl-RS" sz="3800" dirty="0" smtClean="0">
                <a:latin typeface="Arial Narrow" pitchFamily="34" charset="0"/>
              </a:rPr>
              <a:t>телефон</a:t>
            </a: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охрабрити </a:t>
            </a:r>
            <a:r>
              <a:rPr lang="sr-Cyrl-RS" sz="3800" dirty="0">
                <a:latin typeface="Arial Narrow" pitchFamily="34" charset="0"/>
              </a:rPr>
              <a:t>га пријатним </a:t>
            </a:r>
            <a:r>
              <a:rPr lang="sr-Cyrl-RS" sz="3800" dirty="0" smtClean="0">
                <a:latin typeface="Arial Narrow" pitchFamily="34" charset="0"/>
              </a:rPr>
              <a:t>осмехом</a:t>
            </a: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знати </a:t>
            </a:r>
            <a:r>
              <a:rPr lang="sr-Cyrl-RS" sz="3800" dirty="0">
                <a:latin typeface="Arial Narrow" pitchFamily="34" charset="0"/>
              </a:rPr>
              <a:t>име детета пре уласка у </a:t>
            </a:r>
            <a:r>
              <a:rPr lang="sr-Cyrl-RS" sz="3800" dirty="0" smtClean="0">
                <a:latin typeface="Arial Narrow" pitchFamily="34" charset="0"/>
              </a:rPr>
              <a:t>ординацију</a:t>
            </a:r>
            <a:endParaRPr lang="sr-Cyrl-RS" sz="38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sr-Cyrl-RS" sz="3800" dirty="0" smtClean="0">
                <a:latin typeface="Arial Narrow" pitchFamily="34" charset="0"/>
              </a:rPr>
              <a:t>- увек </a:t>
            </a:r>
            <a:r>
              <a:rPr lang="sr-Cyrl-RS" sz="3800" dirty="0">
                <a:latin typeface="Arial Narrow" pitchFamily="34" charset="0"/>
              </a:rPr>
              <a:t>ословљавати родитеље именом а не са „мама „ или „тата</a:t>
            </a:r>
            <a:r>
              <a:rPr lang="sr-Cyrl-RS" sz="3800" dirty="0" smtClean="0">
                <a:latin typeface="Arial Narrow" pitchFamily="34" charset="0"/>
              </a:rPr>
              <a:t>“</a:t>
            </a:r>
            <a:r>
              <a:rPr lang="ru-RU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89529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b="1" dirty="0">
                <a:latin typeface="Arial Narrow" pitchFamily="34" charset="0"/>
              </a:rPr>
              <a:t>Р</a:t>
            </a:r>
            <a:r>
              <a:rPr lang="sr-Cyrl-RS" b="1" dirty="0" smtClean="0">
                <a:latin typeface="Arial Narrow" pitchFamily="34" charset="0"/>
              </a:rPr>
              <a:t>ечник  током  узимања анамнезе</a:t>
            </a:r>
          </a:p>
          <a:p>
            <a:pPr marL="0" indent="0" algn="ctr">
              <a:buNone/>
            </a:pPr>
            <a:endParaRPr lang="sr-Cyrl-RS" dirty="0">
              <a:latin typeface="Arial Narrow" pitchFamily="34" charset="0"/>
            </a:endParaRPr>
          </a:p>
          <a:p>
            <a:pPr marL="0" indent="0" algn="ctr">
              <a:buNone/>
            </a:pPr>
            <a:endParaRPr lang="sr-Cyrl-RS" dirty="0" smtClean="0">
              <a:latin typeface="Arial Narrow" pitchFamily="34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latin typeface="Arial Narrow" pitchFamily="34" charset="0"/>
              </a:rPr>
              <a:t>језик </a:t>
            </a:r>
            <a:r>
              <a:rPr lang="sr-Cyrl-RS" dirty="0">
                <a:latin typeface="Arial Narrow" pitchFamily="34" charset="0"/>
              </a:rPr>
              <a:t>опхођења мора бити јасан и </a:t>
            </a:r>
            <a:r>
              <a:rPr lang="sr-Cyrl-RS" dirty="0" smtClean="0">
                <a:latin typeface="Arial Narrow" pitchFamily="34" charset="0"/>
              </a:rPr>
              <a:t>разумљив  </a:t>
            </a:r>
          </a:p>
          <a:p>
            <a:pPr>
              <a:buFontTx/>
              <a:buChar char="-"/>
            </a:pPr>
            <a:r>
              <a:rPr lang="sr-Cyrl-RS" dirty="0" smtClean="0">
                <a:latin typeface="Arial Narrow" pitchFamily="34" charset="0"/>
              </a:rPr>
              <a:t>стручне </a:t>
            </a:r>
            <a:r>
              <a:rPr lang="sr-Cyrl-RS" dirty="0">
                <a:latin typeface="Arial Narrow" pitchFamily="34" charset="0"/>
              </a:rPr>
              <a:t>изразе и медицинске фразе </a:t>
            </a:r>
            <a:r>
              <a:rPr lang="sr-Cyrl-RS" dirty="0" smtClean="0">
                <a:latin typeface="Arial Narrow" pitchFamily="34" charset="0"/>
              </a:rPr>
              <a:t> избегавати</a:t>
            </a: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319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40121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b="1" dirty="0" smtClean="0">
                <a:latin typeface="Arial Narrow" pitchFamily="34" charset="0"/>
              </a:rPr>
              <a:t>Комуникације</a:t>
            </a:r>
            <a:r>
              <a:rPr lang="sr-Latn-RS" b="1" dirty="0" smtClean="0">
                <a:latin typeface="Arial Narrow" pitchFamily="34" charset="0"/>
              </a:rPr>
              <a:t> </a:t>
            </a:r>
            <a:r>
              <a:rPr lang="sr-Cyrl-RS" b="1" dirty="0" smtClean="0">
                <a:latin typeface="Arial Narrow" pitchFamily="34" charset="0"/>
              </a:rPr>
              <a:t>на релацији </a:t>
            </a:r>
          </a:p>
          <a:p>
            <a:pPr marL="0" indent="0">
              <a:buNone/>
            </a:pPr>
            <a:endParaRPr lang="sr-Latn-RS" dirty="0" smtClean="0">
              <a:latin typeface="Arial Narrow" pitchFamily="34" charset="0"/>
            </a:endParaRPr>
          </a:p>
          <a:p>
            <a:pPr>
              <a:buNone/>
            </a:pPr>
            <a:r>
              <a:rPr lang="sr-Latn-RS" dirty="0">
                <a:latin typeface="Arial Narrow" pitchFamily="34" charset="0"/>
              </a:rPr>
              <a:t>		</a:t>
            </a:r>
            <a:r>
              <a:rPr lang="sr-Latn-RS" dirty="0" smtClean="0">
                <a:latin typeface="Arial Narrow" pitchFamily="34" charset="0"/>
              </a:rPr>
              <a:t>-   </a:t>
            </a:r>
            <a:r>
              <a:rPr lang="sr-Cyrl-RS" dirty="0" smtClean="0">
                <a:latin typeface="Arial Narrow" pitchFamily="34" charset="0"/>
              </a:rPr>
              <a:t>дете</a:t>
            </a:r>
            <a:endParaRPr lang="sr-Latn-RS" dirty="0" smtClean="0">
              <a:latin typeface="Arial Narrow" pitchFamily="34" charset="0"/>
            </a:endParaRPr>
          </a:p>
          <a:p>
            <a:pPr>
              <a:buNone/>
            </a:pPr>
            <a:r>
              <a:rPr lang="sr-Latn-RS" dirty="0">
                <a:latin typeface="Arial Narrow" pitchFamily="34" charset="0"/>
              </a:rPr>
              <a:t>		</a:t>
            </a:r>
            <a:r>
              <a:rPr lang="sr-Latn-RS" dirty="0" smtClean="0">
                <a:latin typeface="Arial Narrow" pitchFamily="34" charset="0"/>
              </a:rPr>
              <a:t>-   </a:t>
            </a:r>
            <a:r>
              <a:rPr lang="sr-Cyrl-RS" dirty="0" smtClean="0">
                <a:latin typeface="Arial Narrow" pitchFamily="34" charset="0"/>
              </a:rPr>
              <a:t>родитељ</a:t>
            </a:r>
            <a:r>
              <a:rPr lang="sr-Latn-RS" dirty="0" smtClean="0">
                <a:latin typeface="Arial Narrow" pitchFamily="34" charset="0"/>
              </a:rPr>
              <a:t>, </a:t>
            </a:r>
            <a:r>
              <a:rPr lang="sr-Cyrl-RS" dirty="0" smtClean="0">
                <a:latin typeface="Arial Narrow" pitchFamily="34" charset="0"/>
              </a:rPr>
              <a:t>старатељ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или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особа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која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је</a:t>
            </a:r>
            <a:r>
              <a:rPr lang="sr-Latn-RS" dirty="0" smtClean="0">
                <a:latin typeface="Arial Narrow" pitchFamily="34" charset="0"/>
              </a:rPr>
              <a:t> </a:t>
            </a:r>
          </a:p>
          <a:p>
            <a:pPr>
              <a:buNone/>
            </a:pPr>
            <a:r>
              <a:rPr lang="sr-Latn-RS" dirty="0" smtClean="0">
                <a:latin typeface="Arial Narrow" pitchFamily="34" charset="0"/>
              </a:rPr>
              <a:t>		     </a:t>
            </a:r>
            <a:r>
              <a:rPr lang="sr-Cyrl-RS" dirty="0" smtClean="0">
                <a:latin typeface="Arial Narrow" pitchFamily="34" charset="0"/>
              </a:rPr>
              <a:t>довела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дете</a:t>
            </a:r>
            <a:endParaRPr lang="sr-Latn-RS" dirty="0" smtClean="0">
              <a:latin typeface="Arial Narrow" pitchFamily="34" charset="0"/>
            </a:endParaRPr>
          </a:p>
          <a:p>
            <a:pPr>
              <a:buNone/>
            </a:pPr>
            <a:r>
              <a:rPr lang="sr-Latn-RS" dirty="0">
                <a:latin typeface="Arial Narrow" pitchFamily="34" charset="0"/>
              </a:rPr>
              <a:t>		</a:t>
            </a:r>
            <a:r>
              <a:rPr lang="sr-Latn-RS" dirty="0" smtClean="0">
                <a:latin typeface="Arial Narrow" pitchFamily="34" charset="0"/>
              </a:rPr>
              <a:t>-   </a:t>
            </a:r>
            <a:r>
              <a:rPr lang="sr-Cyrl-RS" dirty="0" smtClean="0">
                <a:latin typeface="Arial Narrow" pitchFamily="34" charset="0"/>
              </a:rPr>
              <a:t>особље</a:t>
            </a:r>
            <a:r>
              <a:rPr lang="sr-Latn-RS" dirty="0" smtClean="0">
                <a:latin typeface="Arial Narrow" pitchFamily="34" charset="0"/>
              </a:rPr>
              <a:t> (</a:t>
            </a:r>
            <a:r>
              <a:rPr lang="sr-Cyrl-RS" dirty="0" smtClean="0">
                <a:latin typeface="Arial Narrow" pitchFamily="34" charset="0"/>
              </a:rPr>
              <a:t> здравствени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други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радници </a:t>
            </a:r>
            <a:r>
              <a:rPr lang="sr-Latn-RS" dirty="0" smtClean="0">
                <a:latin typeface="Arial Narrow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18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 Narrow" pitchFamily="34" charset="0"/>
              </a:rPr>
              <a:t>Околности и услови </a:t>
            </a:r>
            <a:endParaRPr lang="en-US" sz="32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sr-Cyrl-RS" dirty="0" smtClean="0">
                <a:latin typeface="Arial Narrow" pitchFamily="34" charset="0"/>
                <a:cs typeface="Arial" pitchFamily="34" charset="0"/>
              </a:rPr>
              <a:t>пријемна</a:t>
            </a:r>
            <a:r>
              <a:rPr lang="sr-Latn-R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амбуланта</a:t>
            </a:r>
            <a:endParaRPr lang="sr-Latn-RS" dirty="0" smtClean="0">
              <a:latin typeface="Arial Narrow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 Narrow" pitchFamily="34" charset="0"/>
                <a:cs typeface="Arial" pitchFamily="34" charset="0"/>
              </a:rPr>
              <a:t>соба са столицом </a:t>
            </a:r>
            <a:endParaRPr lang="sr-Latn-RS" dirty="0" smtClean="0">
              <a:latin typeface="Arial Narrow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 Narrow" pitchFamily="34" charset="0"/>
                <a:cs typeface="Arial" pitchFamily="34" charset="0"/>
              </a:rPr>
              <a:t>одељење</a:t>
            </a:r>
            <a:r>
              <a:rPr lang="sr-Latn-R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интервенције </a:t>
            </a:r>
            <a:endParaRPr lang="sr-Latn-RS" dirty="0" smtClean="0">
              <a:latin typeface="Arial Narrow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 Narrow" pitchFamily="34" charset="0"/>
                <a:cs typeface="Arial" pitchFamily="34" charset="0"/>
              </a:rPr>
              <a:t>соба за опоравак од интервенције </a:t>
            </a:r>
            <a:endParaRPr lang="sr-Latn-RS" dirty="0" smtClean="0">
              <a:latin typeface="Arial Narrow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 Narrow" pitchFamily="34" charset="0"/>
                <a:cs typeface="Arial" pitchFamily="34" charset="0"/>
              </a:rPr>
              <a:t>присуство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других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особа</a:t>
            </a:r>
            <a:endParaRPr lang="sr-Latn-R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17832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Arial Narrow" pitchFamily="34" charset="0"/>
              </a:rPr>
              <a:t>Деца различитог узраста </a:t>
            </a:r>
            <a:endParaRPr lang="sr-Latn-RS" sz="32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Latn-RS" dirty="0" smtClean="0"/>
          </a:p>
          <a:p>
            <a:pPr lvl="1"/>
            <a:r>
              <a:rPr lang="sr-Cyrl-RS" sz="3200" dirty="0" smtClean="0">
                <a:latin typeface="Arial Narrow" pitchFamily="34" charset="0"/>
              </a:rPr>
              <a:t>новорођенче</a:t>
            </a:r>
            <a:endParaRPr lang="sr-Latn-RS" sz="3200" dirty="0" smtClean="0">
              <a:latin typeface="Arial Narrow" pitchFamily="34" charset="0"/>
            </a:endParaRPr>
          </a:p>
          <a:p>
            <a:pPr lvl="1"/>
            <a:r>
              <a:rPr lang="sr-Cyrl-RS" sz="3200" dirty="0" smtClean="0">
                <a:latin typeface="Arial Narrow" pitchFamily="34" charset="0"/>
              </a:rPr>
              <a:t>одојче</a:t>
            </a:r>
            <a:endParaRPr lang="sr-Latn-RS" sz="3200" dirty="0" smtClean="0">
              <a:latin typeface="Arial Narrow" pitchFamily="34" charset="0"/>
            </a:endParaRPr>
          </a:p>
          <a:p>
            <a:pPr lvl="1"/>
            <a:r>
              <a:rPr lang="sr-Cyrl-RS" sz="3200" dirty="0" smtClean="0">
                <a:latin typeface="Arial Narrow" pitchFamily="34" charset="0"/>
              </a:rPr>
              <a:t>мало</a:t>
            </a:r>
            <a:r>
              <a:rPr lang="sr-Latn-RS" sz="3200" dirty="0" smtClean="0">
                <a:latin typeface="Arial Narrow" pitchFamily="34" charset="0"/>
              </a:rPr>
              <a:t> </a:t>
            </a:r>
            <a:r>
              <a:rPr lang="sr-Cyrl-RS" sz="3200" dirty="0" smtClean="0">
                <a:latin typeface="Arial Narrow" pitchFamily="34" charset="0"/>
              </a:rPr>
              <a:t>дете</a:t>
            </a:r>
            <a:endParaRPr lang="sr-Latn-RS" sz="3200" dirty="0" smtClean="0">
              <a:latin typeface="Arial Narrow" pitchFamily="34" charset="0"/>
            </a:endParaRPr>
          </a:p>
          <a:p>
            <a:pPr lvl="1"/>
            <a:r>
              <a:rPr lang="sr-Cyrl-RS" sz="3200" dirty="0" smtClean="0">
                <a:latin typeface="Arial Narrow" pitchFamily="34" charset="0"/>
              </a:rPr>
              <a:t>предшколско</a:t>
            </a:r>
            <a:r>
              <a:rPr lang="sr-Latn-RS" sz="3200" dirty="0" smtClean="0">
                <a:latin typeface="Arial Narrow" pitchFamily="34" charset="0"/>
              </a:rPr>
              <a:t> </a:t>
            </a:r>
            <a:r>
              <a:rPr lang="sr-Cyrl-RS" sz="3200" dirty="0" smtClean="0">
                <a:latin typeface="Arial Narrow" pitchFamily="34" charset="0"/>
              </a:rPr>
              <a:t>дете</a:t>
            </a:r>
            <a:endParaRPr lang="sr-Latn-RS" sz="3200" dirty="0" smtClean="0">
              <a:latin typeface="Arial Narrow" pitchFamily="34" charset="0"/>
            </a:endParaRPr>
          </a:p>
          <a:p>
            <a:pPr lvl="1"/>
            <a:r>
              <a:rPr lang="sr-Cyrl-RS" sz="3200" dirty="0" smtClean="0">
                <a:latin typeface="Arial Narrow" pitchFamily="34" charset="0"/>
              </a:rPr>
              <a:t>дете</a:t>
            </a:r>
            <a:r>
              <a:rPr lang="sr-Latn-RS" sz="3200" dirty="0" smtClean="0">
                <a:latin typeface="Arial Narrow" pitchFamily="34" charset="0"/>
              </a:rPr>
              <a:t> </a:t>
            </a:r>
            <a:r>
              <a:rPr lang="sr-Cyrl-RS" sz="3200" dirty="0" smtClean="0">
                <a:latin typeface="Arial Narrow" pitchFamily="34" charset="0"/>
              </a:rPr>
              <a:t>школског</a:t>
            </a:r>
            <a:r>
              <a:rPr lang="sr-Latn-RS" sz="3200" dirty="0" smtClean="0">
                <a:latin typeface="Arial Narrow" pitchFamily="34" charset="0"/>
              </a:rPr>
              <a:t> </a:t>
            </a:r>
            <a:r>
              <a:rPr lang="sr-Cyrl-RS" sz="3200" dirty="0" smtClean="0">
                <a:latin typeface="Arial Narrow" pitchFamily="34" charset="0"/>
              </a:rPr>
              <a:t>узраста</a:t>
            </a:r>
            <a:endParaRPr lang="sr-Latn-RS" sz="3200" dirty="0" smtClean="0">
              <a:latin typeface="Arial Narrow" pitchFamily="34" charset="0"/>
            </a:endParaRPr>
          </a:p>
          <a:p>
            <a:pPr lvl="1"/>
            <a:r>
              <a:rPr lang="sr-Cyrl-RS" sz="3200" dirty="0" smtClean="0">
                <a:latin typeface="Arial Narrow" pitchFamily="34" charset="0"/>
              </a:rPr>
              <a:t>адолесценти</a:t>
            </a:r>
            <a:endParaRPr lang="en-US" sz="3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8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ГДЕ СЕ ВОДЕ РАЗГОВОРИ 1   </a:t>
            </a:r>
            <a:endParaRPr lang="en-U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b="1" dirty="0" smtClean="0">
                <a:solidFill>
                  <a:srgbClr val="FF0000"/>
                </a:solidFill>
                <a:latin typeface="Arial Narrow" pitchFamily="34" charset="0"/>
              </a:rPr>
              <a:t>На пријему за преглед - анамнеза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Arial Narrow" pitchFamily="34" charset="0"/>
              </a:rPr>
              <a:t>Током рада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Arial Narrow" pitchFamily="34" charset="0"/>
              </a:rPr>
              <a:t>Приликом припреме  детета за посебне процедуре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Arial Narrow" pitchFamily="34" charset="0"/>
              </a:rPr>
              <a:t>Приликом отпуста из ординације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Arial Narrow" pitchFamily="34" charset="0"/>
              </a:rPr>
              <a:t>Током контролних прегледа </a:t>
            </a:r>
            <a:r>
              <a:rPr lang="sr-Latn-R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9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РАЗГОВОР НА ПРИЈЕМУ  </a:t>
            </a:r>
            <a:endParaRPr lang="sr-Latn-RS" sz="3200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5554960" cy="639762"/>
          </a:xfrm>
        </p:spPr>
        <p:txBody>
          <a:bodyPr/>
          <a:lstStyle/>
          <a:p>
            <a:r>
              <a:rPr lang="sr-Cyrl-RS" dirty="0" smtClean="0"/>
              <a:t>           </a:t>
            </a:r>
            <a:r>
              <a:rPr lang="sr-Cyrl-RS" b="0" dirty="0" smtClean="0">
                <a:latin typeface="Arial Narrow" pitchFamily="34" charset="0"/>
              </a:rPr>
              <a:t>АНАМНЕЗА   </a:t>
            </a:r>
            <a:endParaRPr lang="sr-Latn-RS" b="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 </a:t>
            </a:r>
          </a:p>
          <a:p>
            <a:r>
              <a:rPr lang="sr-Cyrl-RS" dirty="0" smtClean="0">
                <a:latin typeface="Arial Narrow" pitchFamily="34" charset="0"/>
              </a:rPr>
              <a:t>Хетероанамнеза </a:t>
            </a:r>
          </a:p>
          <a:p>
            <a:r>
              <a:rPr lang="sr-Cyrl-RS" dirty="0" smtClean="0">
                <a:latin typeface="Arial Narrow" pitchFamily="34" charset="0"/>
              </a:rPr>
              <a:t>Ко је особа која даје анамнезу </a:t>
            </a: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Родитељ</a:t>
            </a: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Старатељ </a:t>
            </a:r>
          </a:p>
          <a:p>
            <a:pPr marL="0" indent="0">
              <a:buNone/>
            </a:pPr>
            <a:r>
              <a:rPr lang="sr-Cyrl-RS" dirty="0" smtClean="0">
                <a:latin typeface="Arial Narrow" pitchFamily="34" charset="0"/>
              </a:rPr>
              <a:t> </a:t>
            </a:r>
          </a:p>
          <a:p>
            <a:endParaRPr lang="sr-Latn-R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2951311" cy="639762"/>
          </a:xfrm>
        </p:spPr>
        <p:txBody>
          <a:bodyPr>
            <a:noAutofit/>
          </a:bodyPr>
          <a:lstStyle/>
          <a:p>
            <a:r>
              <a:rPr lang="sr-Cyrl-RS" b="0" dirty="0" smtClean="0">
                <a:latin typeface="Arial Narrow" pitchFamily="34" charset="0"/>
              </a:rPr>
              <a:t>ВОЂЕЊЕ АНАМНЕЗЕ </a:t>
            </a:r>
            <a:endParaRPr lang="sr-Latn-RS" b="0" dirty="0">
              <a:latin typeface="Arial Narrow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>
                <a:latin typeface="Arial Narrow" pitchFamily="34" charset="0"/>
              </a:rPr>
              <a:t>Кратки разговори</a:t>
            </a:r>
          </a:p>
          <a:p>
            <a:r>
              <a:rPr lang="sr-Cyrl-RS" dirty="0" smtClean="0">
                <a:latin typeface="Arial Narrow" pitchFamily="34" charset="0"/>
              </a:rPr>
              <a:t>Информативан </a:t>
            </a:r>
          </a:p>
          <a:p>
            <a:r>
              <a:rPr lang="sr-Cyrl-RS" dirty="0" smtClean="0">
                <a:latin typeface="Arial Narrow" pitchFamily="34" charset="0"/>
              </a:rPr>
              <a:t>Циљана питања </a:t>
            </a:r>
          </a:p>
          <a:p>
            <a:r>
              <a:rPr lang="sr-Cyrl-RS" dirty="0" smtClean="0">
                <a:latin typeface="Arial Narrow" pitchFamily="34" charset="0"/>
              </a:rPr>
              <a:t>Садржајан </a:t>
            </a:r>
          </a:p>
          <a:p>
            <a:r>
              <a:rPr lang="sr-Cyrl-RS" dirty="0" smtClean="0">
                <a:latin typeface="Arial Narrow" pitchFamily="34" charset="0"/>
              </a:rPr>
              <a:t>Наводи га лекар </a:t>
            </a:r>
          </a:p>
          <a:p>
            <a:r>
              <a:rPr lang="sr-Cyrl-RS" dirty="0" smtClean="0">
                <a:latin typeface="Arial Narrow" pitchFamily="34" charset="0"/>
              </a:rPr>
              <a:t>Не сма бити сугестиван </a:t>
            </a:r>
          </a:p>
        </p:txBody>
      </p:sp>
    </p:spTree>
    <p:extLst>
      <p:ext uri="{BB962C8B-B14F-4D97-AF65-F5344CB8AC3E}">
        <p14:creationId xmlns:p14="http://schemas.microsoft.com/office/powerpoint/2010/main" val="7048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ПРЕГЛЕД  </a:t>
            </a:r>
            <a:r>
              <a:rPr lang="sr-Cyrl-RS" sz="3200" dirty="0">
                <a:solidFill>
                  <a:srgbClr val="FF0000"/>
                </a:solidFill>
                <a:latin typeface="Arial Narrow" pitchFamily="34" charset="0"/>
              </a:rPr>
              <a:t>НА ПРИЈЕМУ </a:t>
            </a:r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sr-Latn-RS" sz="3200" dirty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dirty="0" smtClean="0"/>
              <a:t>Објаснити поступке </a:t>
            </a:r>
          </a:p>
          <a:p>
            <a:r>
              <a:rPr lang="sr-Cyrl-RS" dirty="0" smtClean="0"/>
              <a:t>Кратко време тишине</a:t>
            </a:r>
          </a:p>
          <a:p>
            <a:r>
              <a:rPr lang="sr-Cyrl-RS" dirty="0" smtClean="0"/>
              <a:t>Без коментара </a:t>
            </a:r>
          </a:p>
          <a:p>
            <a:r>
              <a:rPr lang="sr-Cyrl-RS" dirty="0" smtClean="0"/>
              <a:t>Бити одлучан</a:t>
            </a:r>
          </a:p>
          <a:p>
            <a:r>
              <a:rPr lang="sr-Cyrl-RS" dirty="0" smtClean="0"/>
              <a:t>Не застрашивати </a:t>
            </a:r>
          </a:p>
          <a:p>
            <a:r>
              <a:rPr lang="sr-Cyrl-RS" dirty="0" smtClean="0"/>
              <a:t>Гледати у дете</a:t>
            </a:r>
          </a:p>
          <a:p>
            <a:r>
              <a:rPr lang="sr-Cyrl-RS" dirty="0" smtClean="0"/>
              <a:t>Разумљив језик</a:t>
            </a:r>
          </a:p>
          <a:p>
            <a:r>
              <a:rPr lang="sr-Cyrl-RS" dirty="0" smtClean="0"/>
              <a:t>Не тражити дозволу</a:t>
            </a:r>
          </a:p>
          <a:p>
            <a:pPr marL="0" indent="0">
              <a:buNone/>
            </a:pPr>
            <a:r>
              <a:rPr lang="sr-Cyrl-RS" sz="2000" i="1" dirty="0"/>
              <a:t> </a:t>
            </a:r>
            <a:r>
              <a:rPr lang="sr-Cyrl-RS" sz="2000" i="1" dirty="0" smtClean="0"/>
              <a:t>      </a:t>
            </a:r>
          </a:p>
          <a:p>
            <a:endParaRPr lang="sr-Latn-R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Поштовати приватност</a:t>
            </a:r>
          </a:p>
          <a:p>
            <a:r>
              <a:rPr lang="sr-Cyrl-RS" dirty="0" smtClean="0"/>
              <a:t>Присуство пратиоца </a:t>
            </a:r>
          </a:p>
          <a:p>
            <a:r>
              <a:rPr lang="sr-Cyrl-RS" dirty="0" smtClean="0"/>
              <a:t>Непријатно за крај</a:t>
            </a:r>
          </a:p>
          <a:p>
            <a:r>
              <a:rPr lang="sr-Cyrl-RS" dirty="0" smtClean="0"/>
              <a:t>Не плашити га </a:t>
            </a:r>
          </a:p>
          <a:p>
            <a:r>
              <a:rPr lang="sr-Cyrl-RS" dirty="0" smtClean="0"/>
              <a:t>Не поредити са другима </a:t>
            </a:r>
          </a:p>
          <a:p>
            <a:r>
              <a:rPr lang="sr-Cyrl-RS" dirty="0" smtClean="0"/>
              <a:t>Не покушавати физички га савладати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176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ГДЕ СЕ ВОДЕ РАЗГОВОРИ 2 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На пријему за преглед - анамнеза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>
                <a:solidFill>
                  <a:srgbClr val="FF0000"/>
                </a:solidFill>
                <a:latin typeface="Arial Narrow" pitchFamily="34" charset="0"/>
              </a:rPr>
              <a:t>Током рада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припреме  детета за посебне процедуре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отпуста из ординације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контролних </a:t>
            </a:r>
            <a:r>
              <a:rPr lang="sr-Cyrl-RS" dirty="0" smtClean="0">
                <a:latin typeface="Arial Narrow" pitchFamily="34" charset="0"/>
              </a:rPr>
              <a:t>прегледа</a:t>
            </a:r>
            <a:endParaRPr lang="sr-Cyrl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6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ИНФОРМАТИВНИ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ПРИСТАНАК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ЛЕЧЕЊЕ</a:t>
            </a:r>
            <a:r>
              <a:rPr lang="sl-SI" sz="2200" dirty="0" smtClean="0"/>
              <a:t> </a:t>
            </a:r>
            <a:r>
              <a:rPr lang="sr-Cyrl-RS" sz="2200" dirty="0" smtClean="0"/>
              <a:t>ДАЈУ</a:t>
            </a:r>
            <a:endParaRPr lang="en-US" sz="2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7772400" cy="19050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Родитељи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Старатељи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Судије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Блиски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рођаци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65457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У ТОКУ РАДА  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2248"/>
            <a:ext cx="8229600" cy="3268960"/>
          </a:xfrm>
        </p:spPr>
        <p:txBody>
          <a:bodyPr/>
          <a:lstStyle/>
          <a:p>
            <a:r>
              <a:rPr lang="sr-Cyrl-RS" dirty="0" smtClean="0">
                <a:latin typeface="Arial Narrow" pitchFamily="34" charset="0"/>
              </a:rPr>
              <a:t>смештај у столицу  </a:t>
            </a:r>
          </a:p>
          <a:p>
            <a:r>
              <a:rPr lang="sr-Cyrl-RS" dirty="0">
                <a:latin typeface="Arial Narrow" pitchFamily="34" charset="0"/>
              </a:rPr>
              <a:t>о</a:t>
            </a:r>
            <a:r>
              <a:rPr lang="sr-Cyrl-RS" dirty="0" smtClean="0">
                <a:latin typeface="Arial Narrow" pitchFamily="34" charset="0"/>
              </a:rPr>
              <a:t>стаје само или са мајком </a:t>
            </a:r>
          </a:p>
          <a:p>
            <a:r>
              <a:rPr lang="sr-Cyrl-RS" dirty="0">
                <a:latin typeface="Arial Narrow" pitchFamily="34" charset="0"/>
              </a:rPr>
              <a:t>о</a:t>
            </a:r>
            <a:r>
              <a:rPr lang="sr-Cyrl-RS" dirty="0" smtClean="0">
                <a:latin typeface="Arial Narrow" pitchFamily="34" charset="0"/>
              </a:rPr>
              <a:t>днос са особљем </a:t>
            </a:r>
          </a:p>
          <a:p>
            <a:r>
              <a:rPr lang="sr-Cyrl-RS" dirty="0">
                <a:latin typeface="Arial Narrow" pitchFamily="34" charset="0"/>
              </a:rPr>
              <a:t>а</a:t>
            </a:r>
            <a:r>
              <a:rPr lang="sr-Cyrl-RS" dirty="0" smtClean="0">
                <a:latin typeface="Arial Narrow" pitchFamily="34" charset="0"/>
              </a:rPr>
              <a:t>нимација у периоду прегледа </a:t>
            </a: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9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ГДЕ СЕ ВОДЕ РАЗГОВОРИ  </a:t>
            </a:r>
            <a:r>
              <a:rPr lang="sr-Cyrl-RS" sz="3200" dirty="0">
                <a:solidFill>
                  <a:srgbClr val="FF0000"/>
                </a:solidFill>
                <a:latin typeface="Arial Narrow" pitchFamily="34" charset="0"/>
              </a:rPr>
              <a:t>3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Arial Narrow" pitchFamily="34" charset="0"/>
              </a:rPr>
              <a:t>На </a:t>
            </a:r>
            <a:r>
              <a:rPr lang="sr-Cyrl-RS" dirty="0">
                <a:latin typeface="Arial Narrow" pitchFamily="34" charset="0"/>
              </a:rPr>
              <a:t>пријему за преглед - анамнеза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рада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>
                <a:solidFill>
                  <a:srgbClr val="FF0000"/>
                </a:solidFill>
                <a:latin typeface="Arial Narrow" pitchFamily="34" charset="0"/>
              </a:rPr>
              <a:t>Приликом припреме  детета за посебне процедуре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отпуста из ординације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контролних прегледа</a:t>
            </a:r>
          </a:p>
          <a:p>
            <a:pPr>
              <a:buNone/>
            </a:pP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52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ПРИПРЕМА ДЕЦЕ ЗА ПОСЕБНЕ ПРОЦЕДУРЕ  </a:t>
            </a:r>
            <a:r>
              <a:rPr lang="sr-Cyrl-RS" sz="3200" dirty="0">
                <a:latin typeface="Arial Narrow" pitchFamily="34" charset="0"/>
              </a:rPr>
              <a:t/>
            </a:r>
            <a:br>
              <a:rPr lang="sr-Cyrl-RS" sz="3200" dirty="0">
                <a:latin typeface="Arial Narrow" pitchFamily="34" charset="0"/>
              </a:rPr>
            </a:br>
            <a:endParaRPr lang="sr-Latn-RS" sz="320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sr-Cyrl-RS" sz="3500" dirty="0" smtClean="0">
                <a:latin typeface="Arial Narrow" pitchFamily="34" charset="0"/>
              </a:rPr>
              <a:t>давање </a:t>
            </a:r>
            <a:r>
              <a:rPr lang="sr-Cyrl-RS" sz="3500" dirty="0">
                <a:latin typeface="Arial Narrow" pitchFamily="34" charset="0"/>
              </a:rPr>
              <a:t>интравенске и интрамускуларне </a:t>
            </a:r>
            <a:r>
              <a:rPr lang="sr-Cyrl-RS" sz="3500" dirty="0" smtClean="0">
                <a:latin typeface="Arial Narrow" pitchFamily="34" charset="0"/>
              </a:rPr>
              <a:t>терапије</a:t>
            </a:r>
          </a:p>
          <a:p>
            <a:r>
              <a:rPr lang="sr-Cyrl-RS" sz="3500" dirty="0">
                <a:latin typeface="Arial Narrow" pitchFamily="34" charset="0"/>
              </a:rPr>
              <a:t>у</a:t>
            </a:r>
            <a:r>
              <a:rPr lang="sr-Cyrl-RS" sz="3500" dirty="0" smtClean="0">
                <a:latin typeface="Arial Narrow" pitchFamily="34" charset="0"/>
              </a:rPr>
              <a:t>зорковање крви  </a:t>
            </a:r>
            <a:endParaRPr lang="sr-Cyrl-RS" sz="3500" dirty="0">
              <a:latin typeface="Arial Narrow" pitchFamily="34" charset="0"/>
            </a:endParaRPr>
          </a:p>
          <a:p>
            <a:r>
              <a:rPr lang="sr-Cyrl-RS" sz="3500" dirty="0" smtClean="0">
                <a:latin typeface="Arial Narrow" pitchFamily="34" charset="0"/>
              </a:rPr>
              <a:t>рентген </a:t>
            </a:r>
            <a:r>
              <a:rPr lang="sr-Cyrl-RS" sz="3500" dirty="0">
                <a:latin typeface="Arial Narrow" pitchFamily="34" charset="0"/>
              </a:rPr>
              <a:t>дијагностика </a:t>
            </a:r>
          </a:p>
        </p:txBody>
      </p:sp>
    </p:spTree>
    <p:extLst>
      <p:ext uri="{BB962C8B-B14F-4D97-AF65-F5344CB8AC3E}">
        <p14:creationId xmlns:p14="http://schemas.microsoft.com/office/powerpoint/2010/main" val="144056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ГДЕ СЕ ВОДЕ РАЗГОВОРИ 4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На пријему за преглед - анамнеза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рада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припреме  детета за посебне процедуре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>
                <a:solidFill>
                  <a:srgbClr val="FF0000"/>
                </a:solidFill>
                <a:latin typeface="Arial Narrow" pitchFamily="34" charset="0"/>
              </a:rPr>
              <a:t>Приликом отпуста из ординације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контролних прегледа</a:t>
            </a:r>
          </a:p>
          <a:p>
            <a:pPr marL="514350" indent="-514350">
              <a:buFont typeface="+mj-lt"/>
              <a:buAutoNum type="arabicPeriod"/>
            </a:pP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76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ОТПУСТ ИЗ ОРДИНАЦИЈЕ  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6224"/>
            <a:ext cx="8229600" cy="3989040"/>
          </a:xfrm>
        </p:spPr>
        <p:txBody>
          <a:bodyPr/>
          <a:lstStyle/>
          <a:p>
            <a:r>
              <a:rPr lang="sr-Cyrl-RS" dirty="0">
                <a:latin typeface="Arial Narrow" pitchFamily="34" charset="0"/>
              </a:rPr>
              <a:t>т</a:t>
            </a:r>
            <a:r>
              <a:rPr lang="sr-Cyrl-RS" dirty="0" smtClean="0">
                <a:latin typeface="Arial Narrow" pitchFamily="34" charset="0"/>
              </a:rPr>
              <a:t>умачење свих анализа и учињених прегледа </a:t>
            </a:r>
          </a:p>
          <a:p>
            <a:r>
              <a:rPr lang="sr-Cyrl-RS" dirty="0">
                <a:latin typeface="Arial Narrow" pitchFamily="34" charset="0"/>
              </a:rPr>
              <a:t>т</a:t>
            </a:r>
            <a:r>
              <a:rPr lang="sr-Cyrl-RS" dirty="0" smtClean="0">
                <a:latin typeface="Arial Narrow" pitchFamily="34" charset="0"/>
              </a:rPr>
              <a:t>ерапијски протокол</a:t>
            </a:r>
          </a:p>
          <a:p>
            <a:r>
              <a:rPr lang="sr-Cyrl-RS" dirty="0">
                <a:latin typeface="Arial Narrow" pitchFamily="34" charset="0"/>
              </a:rPr>
              <a:t>с</a:t>
            </a:r>
            <a:r>
              <a:rPr lang="sr-Cyrl-RS" dirty="0" smtClean="0">
                <a:latin typeface="Arial Narrow" pitchFamily="34" charset="0"/>
              </a:rPr>
              <a:t>аветовање о правилној исхрани</a:t>
            </a:r>
          </a:p>
          <a:p>
            <a:r>
              <a:rPr lang="sr-Cyrl-RS" dirty="0">
                <a:latin typeface="Arial Narrow" pitchFamily="34" charset="0"/>
              </a:rPr>
              <a:t>с</a:t>
            </a:r>
            <a:r>
              <a:rPr lang="sr-Cyrl-RS" dirty="0" smtClean="0">
                <a:latin typeface="Arial Narrow" pitchFamily="34" charset="0"/>
              </a:rPr>
              <a:t>пособност за похађање школе</a:t>
            </a:r>
          </a:p>
          <a:p>
            <a:r>
              <a:rPr lang="sr-Cyrl-RS" dirty="0">
                <a:latin typeface="Arial Narrow" pitchFamily="34" charset="0"/>
              </a:rPr>
              <a:t>д</a:t>
            </a:r>
            <a:r>
              <a:rPr lang="sr-Cyrl-RS" dirty="0" smtClean="0">
                <a:latin typeface="Arial Narrow" pitchFamily="34" charset="0"/>
              </a:rPr>
              <a:t>оговор око контроле </a:t>
            </a: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0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ГДЕ СЕ ВОДЕ РАЗГОВОРИ  5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748464" cy="3600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На пријему за преглед - анамнеза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Током рада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припреме  детета за посебне процедуре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latin typeface="Arial Narrow" pitchFamily="34" charset="0"/>
              </a:rPr>
              <a:t>Приликом отпуста из ординације 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>
                <a:solidFill>
                  <a:srgbClr val="FF0000"/>
                </a:solidFill>
                <a:latin typeface="Arial Narrow" pitchFamily="34" charset="0"/>
              </a:rPr>
              <a:t>Током контролних прегледа</a:t>
            </a:r>
          </a:p>
          <a:p>
            <a:pPr marL="514350" indent="-514350">
              <a:buFont typeface="+mj-lt"/>
              <a:buAutoNum type="arabicPeriod"/>
            </a:pPr>
            <a:endParaRPr lang="sr-Latn-RS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КОНТРОЛНИ  ПРЕГЛЕДИ </a:t>
            </a:r>
            <a:endParaRPr lang="en-U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 Narrow" pitchFamily="34" charset="0"/>
              </a:rPr>
              <a:t>акутне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инфекције, зарастање </a:t>
            </a:r>
            <a:endParaRPr lang="sr-Latn-RS" dirty="0" smtClean="0">
              <a:latin typeface="Arial Narrow" pitchFamily="34" charset="0"/>
            </a:endParaRPr>
          </a:p>
          <a:p>
            <a:r>
              <a:rPr lang="sr-Cyrl-RS" dirty="0" smtClean="0">
                <a:latin typeface="Arial Narrow" pitchFamily="34" charset="0"/>
              </a:rPr>
              <a:t>други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непредвиђени догађаји</a:t>
            </a:r>
            <a:endParaRPr lang="sr-Latn-RS" dirty="0" smtClean="0">
              <a:latin typeface="Arial Narrow" pitchFamily="34" charset="0"/>
            </a:endParaRPr>
          </a:p>
          <a:p>
            <a:r>
              <a:rPr lang="sr-Cyrl-RS" dirty="0" smtClean="0">
                <a:latin typeface="Arial Narrow" pitchFamily="34" charset="0"/>
              </a:rPr>
              <a:t>планирање даљих интервенција </a:t>
            </a:r>
          </a:p>
        </p:txBody>
      </p:sp>
    </p:spTree>
    <p:extLst>
      <p:ext uri="{BB962C8B-B14F-4D97-AF65-F5344CB8AC3E}">
        <p14:creationId xmlns:p14="http://schemas.microsoft.com/office/powerpoint/2010/main" val="42040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ПОСЕБНЕ КАТЕГОРИЈЕ ПАЦИЈЕНАТА 1 </a:t>
            </a:r>
            <a:endParaRPr lang="en-U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Arial Narrow" pitchFamily="34" charset="0"/>
              </a:rPr>
              <a:t>в</a:t>
            </a:r>
            <a:r>
              <a:rPr lang="sr-Cyrl-RS" dirty="0" smtClean="0">
                <a:latin typeface="Arial Narrow" pitchFamily="34" charset="0"/>
              </a:rPr>
              <a:t>итално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угрожено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дете</a:t>
            </a:r>
            <a:endParaRPr lang="sr-Latn-RS" dirty="0" smtClean="0">
              <a:latin typeface="Arial Narrow" pitchFamily="34" charset="0"/>
            </a:endParaRPr>
          </a:p>
          <a:p>
            <a:r>
              <a:rPr lang="sr-Cyrl-RS" dirty="0">
                <a:latin typeface="Arial Narrow" pitchFamily="34" charset="0"/>
              </a:rPr>
              <a:t>д</a:t>
            </a:r>
            <a:r>
              <a:rPr lang="sr-Cyrl-RS" dirty="0" smtClean="0">
                <a:latin typeface="Arial Narrow" pitchFamily="34" charset="0"/>
              </a:rPr>
              <a:t>ете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на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респиратору</a:t>
            </a:r>
            <a:endParaRPr lang="sr-Latn-RS" dirty="0" smtClean="0">
              <a:latin typeface="Arial Narrow" pitchFamily="34" charset="0"/>
            </a:endParaRPr>
          </a:p>
          <a:p>
            <a:r>
              <a:rPr lang="sr-Cyrl-RS" dirty="0">
                <a:latin typeface="Arial Narrow" pitchFamily="34" charset="0"/>
              </a:rPr>
              <a:t>и</a:t>
            </a:r>
            <a:r>
              <a:rPr lang="sr-Cyrl-RS" dirty="0" smtClean="0">
                <a:latin typeface="Arial Narrow" pitchFamily="34" charset="0"/>
              </a:rPr>
              <a:t>нфаустна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стања</a:t>
            </a:r>
            <a:r>
              <a:rPr lang="sr-Latn-RS" dirty="0" smtClean="0">
                <a:latin typeface="Arial Narrow" pitchFamily="34" charset="0"/>
              </a:rPr>
              <a:t> </a:t>
            </a:r>
          </a:p>
          <a:p>
            <a:r>
              <a:rPr lang="sr-Cyrl-RS" dirty="0">
                <a:latin typeface="Arial Narrow" pitchFamily="34" charset="0"/>
              </a:rPr>
              <a:t>д</a:t>
            </a:r>
            <a:r>
              <a:rPr lang="sr-Cyrl-RS" dirty="0" smtClean="0">
                <a:latin typeface="Arial Narrow" pitchFamily="34" charset="0"/>
              </a:rPr>
              <a:t>еца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која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живе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у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иностранству</a:t>
            </a:r>
          </a:p>
          <a:p>
            <a:r>
              <a:rPr lang="sr-Cyrl-RS" dirty="0">
                <a:latin typeface="Arial Narrow" pitchFamily="34" charset="0"/>
              </a:rPr>
              <a:t>д</a:t>
            </a:r>
            <a:r>
              <a:rPr lang="sr-Cyrl-RS" dirty="0" smtClean="0">
                <a:latin typeface="Arial Narrow" pitchFamily="34" charset="0"/>
              </a:rPr>
              <a:t>еца са поремећајем у психомоторном развоју </a:t>
            </a:r>
          </a:p>
          <a:p>
            <a:r>
              <a:rPr lang="sr-Cyrl-RS" dirty="0">
                <a:latin typeface="Arial Narrow" pitchFamily="34" charset="0"/>
              </a:rPr>
              <a:t>п</a:t>
            </a:r>
            <a:r>
              <a:rPr lang="sr-Cyrl-RS" dirty="0" smtClean="0">
                <a:latin typeface="Arial Narrow" pitchFamily="34" charset="0"/>
              </a:rPr>
              <a:t>риступ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детету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које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мора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да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се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оперише </a:t>
            </a:r>
            <a:endParaRPr lang="sr-Latn-RS" dirty="0">
              <a:latin typeface="Arial Narrow" pitchFamily="34" charset="0"/>
            </a:endParaRPr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28469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FF0000"/>
                </a:solidFill>
                <a:latin typeface="Arial Narrow" pitchFamily="34" charset="0"/>
              </a:rPr>
              <a:t>ПОСЕБНЕ КАТЕГОРИЈЕ ПАЦИЈЕНАТА </a:t>
            </a:r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2 Адолесценти 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 Narrow" pitchFamily="34" charset="0"/>
              </a:rPr>
              <a:t>п</a:t>
            </a:r>
            <a:r>
              <a:rPr lang="sr-Cyrl-RS" dirty="0" smtClean="0">
                <a:latin typeface="Arial Narrow" pitchFamily="34" charset="0"/>
              </a:rPr>
              <a:t>осебно вулнерабилна група пацијената </a:t>
            </a:r>
          </a:p>
          <a:p>
            <a:r>
              <a:rPr lang="sr-Cyrl-RS" dirty="0">
                <a:latin typeface="Arial Narrow" pitchFamily="34" charset="0"/>
              </a:rPr>
              <a:t>н</a:t>
            </a:r>
            <a:r>
              <a:rPr lang="sr-Cyrl-RS" dirty="0" smtClean="0">
                <a:latin typeface="Arial Narrow" pitchFamily="34" charset="0"/>
              </a:rPr>
              <a:t>а граници детета и одраслог </a:t>
            </a:r>
          </a:p>
          <a:p>
            <a:r>
              <a:rPr lang="sr-Cyrl-RS" dirty="0">
                <a:latin typeface="Arial Narrow" pitchFamily="34" charset="0"/>
              </a:rPr>
              <a:t>м</a:t>
            </a:r>
            <a:r>
              <a:rPr lang="sr-Cyrl-RS" dirty="0" smtClean="0">
                <a:latin typeface="Arial Narrow" pitchFamily="34" charset="0"/>
              </a:rPr>
              <a:t>ешовита патологија – преклапа се понекад</a:t>
            </a:r>
          </a:p>
          <a:p>
            <a:r>
              <a:rPr lang="sr-Cyrl-RS" dirty="0">
                <a:latin typeface="Arial Narrow" pitchFamily="34" charset="0"/>
              </a:rPr>
              <a:t>б</a:t>
            </a:r>
            <a:r>
              <a:rPr lang="sr-Cyrl-RS" dirty="0" smtClean="0">
                <a:latin typeface="Arial Narrow" pitchFamily="34" charset="0"/>
              </a:rPr>
              <a:t>унтовни , својеглави, конзумирају опијате </a:t>
            </a:r>
          </a:p>
          <a:p>
            <a:r>
              <a:rPr lang="sr-Cyrl-RS" dirty="0">
                <a:latin typeface="Arial Narrow" pitchFamily="34" charset="0"/>
              </a:rPr>
              <a:t>т</a:t>
            </a:r>
            <a:r>
              <a:rPr lang="sr-Cyrl-RS" dirty="0" smtClean="0">
                <a:latin typeface="Arial Narrow" pitchFamily="34" charset="0"/>
              </a:rPr>
              <a:t>ешко приступачни</a:t>
            </a:r>
          </a:p>
          <a:p>
            <a:r>
              <a:rPr lang="sr-Cyrl-RS" dirty="0">
                <a:latin typeface="Arial Narrow" pitchFamily="34" charset="0"/>
              </a:rPr>
              <a:t>о</a:t>
            </a:r>
            <a:r>
              <a:rPr lang="sr-Cyrl-RS" dirty="0" smtClean="0">
                <a:latin typeface="Arial Narrow" pitchFamily="34" charset="0"/>
              </a:rPr>
              <a:t>дбијају помоћ</a:t>
            </a:r>
          </a:p>
          <a:p>
            <a:r>
              <a:rPr lang="sr-Cyrl-RS" dirty="0">
                <a:latin typeface="Arial Narrow" pitchFamily="34" charset="0"/>
              </a:rPr>
              <a:t>с</a:t>
            </a:r>
            <a:r>
              <a:rPr lang="sr-Cyrl-RS" dirty="0" smtClean="0">
                <a:latin typeface="Arial Narrow" pitchFamily="34" charset="0"/>
              </a:rPr>
              <a:t>клони конверзивном реаговању </a:t>
            </a:r>
            <a:endParaRPr lang="sr-Latn-R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37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ПОСЕБНЕ КАТЕГОРИЈЕ </a:t>
            </a:r>
            <a:r>
              <a:rPr lang="sr-Cyrl-RS" sz="3200" dirty="0">
                <a:solidFill>
                  <a:srgbClr val="FF0000"/>
                </a:solidFill>
                <a:latin typeface="Arial Narrow" pitchFamily="34" charset="0"/>
              </a:rPr>
              <a:t>ПАЦИЈЕНАТА </a:t>
            </a:r>
            <a:r>
              <a:rPr lang="sr-Cyrl-RS" sz="3200" dirty="0" smtClean="0">
                <a:solidFill>
                  <a:srgbClr val="FF0000"/>
                </a:solidFill>
                <a:latin typeface="Arial Narrow" pitchFamily="34" charset="0"/>
              </a:rPr>
              <a:t>3</a:t>
            </a:r>
            <a:endParaRPr lang="sr-Latn-RS" sz="3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Arial Narrow" pitchFamily="34" charset="0"/>
              </a:rPr>
              <a:t>р</a:t>
            </a:r>
            <a:r>
              <a:rPr lang="sr-Cyrl-RS" dirty="0" smtClean="0">
                <a:latin typeface="Arial Narrow" pitchFamily="34" charset="0"/>
              </a:rPr>
              <a:t>одитељи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са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успореним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психомоторним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развојем</a:t>
            </a:r>
            <a:endParaRPr lang="sr-Latn-RS" dirty="0">
              <a:latin typeface="Arial Narrow" pitchFamily="34" charset="0"/>
            </a:endParaRPr>
          </a:p>
          <a:p>
            <a:r>
              <a:rPr lang="sr-Cyrl-RS" dirty="0" smtClean="0">
                <a:latin typeface="Arial Narrow" pitchFamily="34" charset="0"/>
              </a:rPr>
              <a:t>родитељи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који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не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могу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да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се суоче са болешћу детета </a:t>
            </a:r>
          </a:p>
          <a:p>
            <a:r>
              <a:rPr lang="sr-Cyrl-RS" dirty="0" smtClean="0">
                <a:latin typeface="Arial Narrow" pitchFamily="34" charset="0"/>
              </a:rPr>
              <a:t>родитељи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који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дају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лажне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информације</a:t>
            </a:r>
            <a:endParaRPr lang="sr-Latn-RS" dirty="0">
              <a:latin typeface="Arial Narrow" pitchFamily="34" charset="0"/>
            </a:endParaRPr>
          </a:p>
          <a:p>
            <a:r>
              <a:rPr lang="sr-Cyrl-RS" dirty="0" smtClean="0">
                <a:latin typeface="Arial Narrow" pitchFamily="34" charset="0"/>
              </a:rPr>
              <a:t>родитељи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који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не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пристају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на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предложене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>
                <a:latin typeface="Arial Narrow" pitchFamily="34" charset="0"/>
              </a:rPr>
              <a:t>процедуре</a:t>
            </a:r>
            <a:r>
              <a:rPr lang="sr-Latn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и интервенције </a:t>
            </a:r>
          </a:p>
          <a:p>
            <a:r>
              <a:rPr lang="sr-Cyrl-RS" dirty="0">
                <a:latin typeface="Arial Narrow" pitchFamily="34" charset="0"/>
              </a:rPr>
              <a:t>р</a:t>
            </a:r>
            <a:r>
              <a:rPr lang="sr-Cyrl-RS" dirty="0" smtClean="0">
                <a:latin typeface="Arial Narrow" pitchFamily="34" charset="0"/>
              </a:rPr>
              <a:t>одитељи који не желе да ставе дете у столицу  </a:t>
            </a:r>
            <a:endParaRPr lang="sr-Latn-RS" dirty="0">
              <a:latin typeface="Arial Narrow" pitchFamily="34" charset="0"/>
            </a:endParaRPr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2995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954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ПОСЕБНЕ</a:t>
            </a:r>
            <a:r>
              <a:rPr lang="sl-SI" sz="2200" dirty="0" smtClean="0"/>
              <a:t> </a:t>
            </a:r>
            <a:r>
              <a:rPr lang="sr-Cyrl-RS" sz="2200" dirty="0" smtClean="0"/>
              <a:t>ГРУПЕ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895600"/>
            <a:ext cx="7772400" cy="24384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l-SI" altLang="sr-Latn-RS" sz="2200" b="1" dirty="0" smtClean="0"/>
          </a:p>
          <a:p>
            <a:pPr eaLnBrk="1" hangingPunct="1"/>
            <a:r>
              <a:rPr lang="sr-Cyrl-RS" altLang="sr-Latn-RS" sz="2200" b="1" dirty="0" smtClean="0"/>
              <a:t>ДЕЦА</a:t>
            </a:r>
            <a:endParaRPr lang="sl-SI" altLang="sr-Latn-RS" sz="2200" b="1" dirty="0" smtClean="0"/>
          </a:p>
          <a:p>
            <a:pPr eaLnBrk="1" hangingPunct="1"/>
            <a:r>
              <a:rPr lang="sr-Cyrl-RS" altLang="sr-Latn-RS" sz="2200" dirty="0" smtClean="0"/>
              <a:t>ОСОБЕ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ПОСЕБНИМ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ПОТРЕБАМА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СТАРИЈЕ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ОСОБЕ</a:t>
            </a:r>
            <a:r>
              <a:rPr lang="sl-SI" altLang="sr-Latn-RS" sz="2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78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RS" dirty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              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</a:rPr>
              <a:t>Успех</a:t>
            </a:r>
            <a:r>
              <a:rPr lang="sr-Latn-RS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</a:rPr>
              <a:t>или</a:t>
            </a:r>
            <a:r>
              <a:rPr lang="sr-Latn-RS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</a:rPr>
              <a:t>неуспех</a:t>
            </a:r>
            <a:r>
              <a:rPr lang="sr-Latn-RS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</a:rPr>
              <a:t>комуникације?</a:t>
            </a:r>
            <a:endParaRPr lang="sr-Latn-RS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buNone/>
            </a:pPr>
            <a:endParaRPr lang="sr-Cyrl-RS" dirty="0" smtClean="0">
              <a:latin typeface="Arial Narrow" pitchFamily="34" charset="0"/>
            </a:endParaRPr>
          </a:p>
          <a:p>
            <a:pPr>
              <a:buNone/>
            </a:pPr>
            <a:r>
              <a:rPr lang="sr-Cyrl-RS" dirty="0" smtClean="0">
                <a:latin typeface="Arial Narrow" pitchFamily="34" charset="0"/>
              </a:rPr>
              <a:t>Потреба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за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консултативним</a:t>
            </a:r>
            <a:r>
              <a:rPr lang="sr-Latn-RS" dirty="0" smtClean="0">
                <a:latin typeface="Arial Narrow" pitchFamily="34" charset="0"/>
              </a:rPr>
              <a:t> </a:t>
            </a:r>
            <a:r>
              <a:rPr lang="sr-Cyrl-RS" dirty="0" smtClean="0">
                <a:latin typeface="Arial Narrow" pitchFamily="34" charset="0"/>
              </a:rPr>
              <a:t>прегледом </a:t>
            </a:r>
            <a:endParaRPr lang="sr-Cyrl-RS" dirty="0">
              <a:latin typeface="Arial Narrow" pitchFamily="34" charset="0"/>
            </a:endParaRPr>
          </a:p>
          <a:p>
            <a:r>
              <a:rPr lang="sr-Cyrl-RS" dirty="0">
                <a:latin typeface="Arial Narrow" pitchFamily="34" charset="0"/>
              </a:rPr>
              <a:t>п</a:t>
            </a:r>
            <a:r>
              <a:rPr lang="sr-Cyrl-RS" dirty="0" smtClean="0">
                <a:latin typeface="Arial Narrow" pitchFamily="34" charset="0"/>
              </a:rPr>
              <a:t>сихолога</a:t>
            </a:r>
          </a:p>
          <a:p>
            <a:r>
              <a:rPr lang="sr-Cyrl-RS" dirty="0">
                <a:latin typeface="Arial Narrow" pitchFamily="34" charset="0"/>
              </a:rPr>
              <a:t>п</a:t>
            </a:r>
            <a:r>
              <a:rPr lang="sr-Cyrl-RS" dirty="0" smtClean="0">
                <a:latin typeface="Arial Narrow" pitchFamily="34" charset="0"/>
              </a:rPr>
              <a:t>сихијатра или </a:t>
            </a:r>
          </a:p>
          <a:p>
            <a:r>
              <a:rPr lang="sr-Cyrl-RS" dirty="0" smtClean="0">
                <a:latin typeface="Arial Narrow" pitchFamily="34" charset="0"/>
              </a:rPr>
              <a:t>друге специјалности 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0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35285"/>
            <a:ext cx="8229600" cy="4525963"/>
          </a:xfrm>
        </p:spPr>
        <p:txBody>
          <a:bodyPr/>
          <a:lstStyle/>
          <a:p>
            <a:pPr algn="ctr">
              <a:buNone/>
              <a:defRPr/>
            </a:pP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r>
              <a:rPr lang="sr-Cyrl-RS" dirty="0" smtClean="0">
                <a:latin typeface="Arial Narrow" pitchFamily="34" charset="0"/>
                <a:cs typeface="Arial" pitchFamily="34" charset="0"/>
              </a:rPr>
              <a:t>И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наравно,на крају </a:t>
            </a:r>
          </a:p>
          <a:p>
            <a:pPr algn="ctr">
              <a:buNone/>
              <a:defRPr/>
            </a:pP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највећа</a:t>
            </a:r>
            <a:r>
              <a:rPr lang="sr-Cyrl-CS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захвалност</a:t>
            </a:r>
            <a:r>
              <a:rPr lang="sr-Cyrl-CS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за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сав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</a:p>
          <a:p>
            <a:pPr algn="ctr">
              <a:buNone/>
              <a:defRPr/>
            </a:pPr>
            <a:r>
              <a:rPr lang="sr-Cyrl-RS" dirty="0" smtClean="0">
                <a:latin typeface="Arial Narrow" pitchFamily="34" charset="0"/>
                <a:cs typeface="Arial" pitchFamily="34" charset="0"/>
              </a:rPr>
              <a:t>Ваш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труд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су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осмеси</a:t>
            </a:r>
            <a:r>
              <a:rPr lang="sr-Cyrl-CS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и</a:t>
            </a:r>
            <a:r>
              <a:rPr lang="x-none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 Narrow" pitchFamily="34" charset="0"/>
                <a:cs typeface="Arial" pitchFamily="34" charset="0"/>
              </a:rPr>
              <a:t>радо долажење деце у ординацију стоматолога</a:t>
            </a:r>
            <a:endParaRPr lang="sr-Latn-RS" dirty="0" smtClean="0">
              <a:latin typeface="Arial Narrow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x-none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47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3048000"/>
            <a:ext cx="7772400" cy="2209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Развојне</a:t>
            </a:r>
            <a:r>
              <a:rPr lang="sl-SI" altLang="sr-Latn-RS" sz="2200" dirty="0" smtClean="0"/>
              <a:t>,</a:t>
            </a:r>
            <a:r>
              <a:rPr lang="sr-Cyrl-RS" altLang="sr-Latn-RS" sz="2200" dirty="0" smtClean="0"/>
              <a:t>физиолошке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психолошке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разлике</a:t>
            </a:r>
            <a:endParaRPr lang="sl-SI" altLang="sr-Latn-RS" sz="2200" dirty="0" smtClean="0"/>
          </a:p>
          <a:p>
            <a:pPr eaLnBrk="1" hangingPunct="1"/>
            <a:r>
              <a:rPr lang="sr-Cyrl-RS" altLang="sr-Latn-RS" sz="2200" dirty="0" smtClean="0"/>
              <a:t>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пре</a:t>
            </a:r>
            <a:r>
              <a:rPr lang="sl-SI" altLang="sr-Latn-RS" sz="2200" dirty="0" smtClean="0"/>
              <a:t> 40 </a:t>
            </a:r>
            <a:r>
              <a:rPr lang="sr-Cyrl-RS" altLang="sr-Latn-RS" sz="2200" dirty="0" smtClean="0"/>
              <a:t>год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став</a:t>
            </a:r>
            <a:r>
              <a:rPr lang="sl-SI" altLang="sr-Latn-RS" sz="2200" dirty="0" smtClean="0"/>
              <a:t> –</a:t>
            </a:r>
            <a:r>
              <a:rPr lang="sr-Cyrl-RS" altLang="sr-Latn-RS" sz="2200" dirty="0" smtClean="0"/>
              <a:t>неетички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нису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испитани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педијатријској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популацији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развојној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фази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детета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треба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прими</a:t>
            </a:r>
            <a:r>
              <a:rPr lang="sl-SI" altLang="sr-Latn-RS" sz="2200" dirty="0" smtClean="0"/>
              <a:t> (</a:t>
            </a:r>
            <a:r>
              <a:rPr lang="sr-Cyrl-RS" altLang="sr-Latn-RS" sz="2200" dirty="0" err="1" smtClean="0"/>
              <a:t>Стануловић</a:t>
            </a:r>
            <a:r>
              <a:rPr lang="sl-SI" altLang="sr-Latn-RS" sz="2200" dirty="0" smtClean="0"/>
              <a:t> 1995)</a:t>
            </a:r>
          </a:p>
        </p:txBody>
      </p:sp>
    </p:spTree>
    <p:extLst>
      <p:ext uri="{BB962C8B-B14F-4D97-AF65-F5344CB8AC3E}">
        <p14:creationId xmlns:p14="http://schemas.microsoft.com/office/powerpoint/2010/main" val="95572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2971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Cyrl-RS" altLang="sr-Latn-RS" sz="2200" dirty="0" smtClean="0"/>
              <a:t>Директива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ЕУ</a:t>
            </a:r>
            <a:r>
              <a:rPr lang="sl-SI" altLang="sr-Latn-RS" sz="2200" dirty="0" smtClean="0"/>
              <a:t> (1997) “ </a:t>
            </a:r>
            <a:r>
              <a:rPr lang="sr-Cyrl-RS" altLang="sr-Latn-RS" sz="2200" dirty="0" smtClean="0"/>
              <a:t>деци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смеју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давати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који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нису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одговарајући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начин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испитани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групи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тог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узраста</a:t>
            </a:r>
            <a:r>
              <a:rPr lang="sl-SI" altLang="sr-Latn-RS" sz="2200" dirty="0" smtClean="0"/>
              <a:t>”</a:t>
            </a:r>
          </a:p>
          <a:p>
            <a:pPr eaLnBrk="1" hangingPunct="1"/>
            <a:r>
              <a:rPr lang="sr-Cyrl-RS" altLang="sr-Latn-RS" sz="2200" dirty="0" smtClean="0"/>
              <a:t>ФДА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дозволила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екстраполацију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података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делотворности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безбедности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добијених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током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клиничких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студија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одраслој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популацији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децу</a:t>
            </a:r>
            <a:r>
              <a:rPr lang="sl-SI" altLang="sr-Latn-RS" sz="2200" dirty="0" smtClean="0"/>
              <a:t> (1994)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267137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743200"/>
            <a:ext cx="7772400" cy="18288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r-Latn-RS" altLang="sr-Latn-RS" sz="2200" dirty="0" err="1" smtClean="0"/>
              <a:t>Pediatric</a:t>
            </a:r>
            <a:r>
              <a:rPr lang="sr-Latn-RS" altLang="sr-Latn-RS" sz="2200" dirty="0" smtClean="0"/>
              <a:t> </a:t>
            </a:r>
            <a:r>
              <a:rPr lang="sr-Latn-RS" altLang="sr-Latn-RS" sz="2200" dirty="0" err="1" smtClean="0"/>
              <a:t>Final</a:t>
            </a:r>
            <a:r>
              <a:rPr lang="sr-Latn-RS" altLang="sr-Latn-RS" sz="2200" dirty="0" smtClean="0"/>
              <a:t> </a:t>
            </a:r>
            <a:r>
              <a:rPr lang="sr-Latn-RS" altLang="sr-Latn-RS" sz="2200" dirty="0" err="1" smtClean="0"/>
              <a:t>Rule</a:t>
            </a:r>
            <a:r>
              <a:rPr lang="sl-SI" altLang="sr-Latn-RS" sz="2200" dirty="0" smtClean="0"/>
              <a:t> (1998) </a:t>
            </a:r>
            <a:r>
              <a:rPr lang="sr-Cyrl-RS" altLang="sr-Latn-RS" sz="2200" dirty="0" smtClean="0"/>
              <a:t>клиничко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испитивање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деци</a:t>
            </a:r>
            <a:r>
              <a:rPr lang="sl-SI" altLang="sr-Latn-RS" sz="2200" dirty="0" smtClean="0"/>
              <a:t> , </a:t>
            </a:r>
            <a:r>
              <a:rPr lang="sr-Cyrl-RS" altLang="sr-Latn-RS" sz="2200" dirty="0" smtClean="0"/>
              <a:t>укључује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err="1" smtClean="0"/>
              <a:t>фармакокинетичке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студије</a:t>
            </a:r>
            <a:r>
              <a:rPr lang="sl-SI" altLang="sr-Latn-RS" sz="2200" dirty="0" smtClean="0"/>
              <a:t> , </a:t>
            </a:r>
            <a:r>
              <a:rPr lang="sr-Cyrl-RS" altLang="sr-Latn-RS" sz="2200" dirty="0" smtClean="0"/>
              <a:t>као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студије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делотворности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безбедности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обавезно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сваки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хемијски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нови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8182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200" dirty="0" smtClean="0"/>
              <a:t>ДЕЦА</a:t>
            </a:r>
            <a:endParaRPr lang="en-US" sz="2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743200"/>
            <a:ext cx="7696200" cy="1752600"/>
          </a:xfrm>
          <a:solidFill>
            <a:schemeClr val="bg1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sl-SI" altLang="sr-Latn-RS" sz="2200" dirty="0" smtClean="0"/>
              <a:t>...</a:t>
            </a:r>
            <a:r>
              <a:rPr lang="sr-Cyrl-RS" altLang="sr-Latn-RS" sz="2200" dirty="0" smtClean="0"/>
              <a:t>продужење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патентне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заштите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већ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регистроване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лекове</a:t>
            </a:r>
            <a:r>
              <a:rPr lang="sl-SI" altLang="sr-Latn-RS" sz="2200" dirty="0" smtClean="0"/>
              <a:t> (</a:t>
            </a:r>
            <a:r>
              <a:rPr lang="sr-Cyrl-RS" altLang="sr-Latn-RS" sz="2200" dirty="0" smtClean="0"/>
              <a:t>за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одраслу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популацију</a:t>
            </a:r>
            <a:r>
              <a:rPr lang="sl-SI" altLang="sr-Latn-RS" sz="2200" dirty="0" smtClean="0"/>
              <a:t>) </a:t>
            </a:r>
            <a:r>
              <a:rPr lang="sr-Cyrl-RS" altLang="sr-Latn-RS" sz="2200" dirty="0" smtClean="0"/>
              <a:t>ако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носилац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патентне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заштите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уради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клиничке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студије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делотворности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безбедности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на</a:t>
            </a:r>
            <a:r>
              <a:rPr lang="sl-SI" altLang="sr-Latn-RS" sz="2200" dirty="0" smtClean="0"/>
              <a:t> </a:t>
            </a:r>
            <a:r>
              <a:rPr lang="sr-Cyrl-RS" altLang="sr-Latn-RS" sz="2200" dirty="0" smtClean="0"/>
              <a:t>деци</a:t>
            </a:r>
            <a:r>
              <a:rPr lang="sl-SI" altLang="sr-Latn-RS" sz="2200" dirty="0" smtClean="0"/>
              <a:t> </a:t>
            </a:r>
            <a:endParaRPr lang="en-US" altLang="sr-Latn-RS" sz="2200" dirty="0" smtClean="0"/>
          </a:p>
        </p:txBody>
      </p:sp>
    </p:spTree>
    <p:extLst>
      <p:ext uri="{BB962C8B-B14F-4D97-AF65-F5344CB8AC3E}">
        <p14:creationId xmlns:p14="http://schemas.microsoft.com/office/powerpoint/2010/main" val="36478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213</TotalTime>
  <Words>1288</Words>
  <Application>Microsoft Office PowerPoint</Application>
  <PresentationFormat>Projekcija na ekranu (4:3)</PresentationFormat>
  <Paragraphs>302</Paragraphs>
  <Slides>51</Slides>
  <Notes>2</Notes>
  <HiddenSlides>0</HiddenSlides>
  <MMClips>0</MMClips>
  <ScaleCrop>false</ScaleCrop>
  <HeadingPairs>
    <vt:vector size="6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51</vt:i4>
      </vt:variant>
    </vt:vector>
  </HeadingPairs>
  <TitlesOfParts>
    <vt:vector size="60" baseType="lpstr">
      <vt:lpstr>Arial</vt:lpstr>
      <vt:lpstr>Arial Narrow</vt:lpstr>
      <vt:lpstr>Calibri</vt:lpstr>
      <vt:lpstr>Times New Roman</vt:lpstr>
      <vt:lpstr>Trebuchet MS</vt:lpstr>
      <vt:lpstr>Wingdings</vt:lpstr>
      <vt:lpstr>Wingdings 2</vt:lpstr>
      <vt:lpstr>1_Opulent</vt:lpstr>
      <vt:lpstr>Office Theme</vt:lpstr>
      <vt:lpstr>Етички аспекти  рада  стоматолога са вулнерабилним популацијама: деца у ординацији стоматолога  </vt:lpstr>
      <vt:lpstr>ПОСЕБНЕ ГРУПЕ ПАЦИЈЕНАТА</vt:lpstr>
      <vt:lpstr>ПОСЕБНЕ ГРУПЕ ПАЦИЈЕНАТА</vt:lpstr>
      <vt:lpstr>ИНФОРМАТИВНИ ПРИСТАНАК ЗА ЛЕЧЕЊЕ ДАЈУ</vt:lpstr>
      <vt:lpstr>ПОСЕБНЕ ГРУПЕ ПАЦИЈЕНАТА</vt:lpstr>
      <vt:lpstr>ДЕЦА</vt:lpstr>
      <vt:lpstr>ДЕЦА</vt:lpstr>
      <vt:lpstr>ДЕЦА</vt:lpstr>
      <vt:lpstr>ДЕЦА</vt:lpstr>
      <vt:lpstr>ДЕЦА</vt:lpstr>
      <vt:lpstr>ДЕЦА</vt:lpstr>
      <vt:lpstr>ДЕЦА </vt:lpstr>
      <vt:lpstr>ДЕЦА </vt:lpstr>
      <vt:lpstr>ДЕЦА</vt:lpstr>
      <vt:lpstr>ПОТПИС НА ПРИСТАНАК</vt:lpstr>
      <vt:lpstr>ПОТПИС НА ПРИСТАНАК</vt:lpstr>
      <vt:lpstr>ШТА РОДИТЕЉИ ТРЕБА ДА ЗНАЈУ ?</vt:lpstr>
      <vt:lpstr>ПОСЕБНЕ ГРУПЕ ПАЦИЈЕНАТА</vt:lpstr>
      <vt:lpstr>ОЛИГОФРЕНЕ ОСОБЕ</vt:lpstr>
      <vt:lpstr>ОЛИГОФРЕНЕ ОСОБЕ</vt:lpstr>
      <vt:lpstr>ПОСЕБНЕ ГРУПЕ ПАЦИЈЕНАТА</vt:lpstr>
      <vt:lpstr>СТАРИЈЕ ОСОБЕ-проблеми </vt:lpstr>
      <vt:lpstr>СТАРИЈЕ ОСОБЕ - проблеми </vt:lpstr>
      <vt:lpstr>ТРУДНИЦЕ</vt:lpstr>
      <vt:lpstr>ТРУДНИЦЕ</vt:lpstr>
      <vt:lpstr>САОПШТАВАЊЕ ДИЈАГНОЗЕ  </vt:lpstr>
      <vt:lpstr>НЕКИ ОД ПРИМЕРА </vt:lpstr>
      <vt:lpstr>Поверљивост и поверење- етичке дилеме у раду са адолесцентима   Проф. др Биљана Вулетић 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Околности и услови </vt:lpstr>
      <vt:lpstr>Деца различитог узраста </vt:lpstr>
      <vt:lpstr>ГДЕ СЕ ВОДЕ РАЗГОВОРИ 1   </vt:lpstr>
      <vt:lpstr>РАЗГОВОР НА ПРИЈЕМУ  </vt:lpstr>
      <vt:lpstr>ПРЕГЛЕД  НА ПРИЈЕМУ  </vt:lpstr>
      <vt:lpstr>ГДЕ СЕ ВОДЕ РАЗГОВОРИ 2 </vt:lpstr>
      <vt:lpstr>У ТОКУ РАДА  </vt:lpstr>
      <vt:lpstr>ГДЕ СЕ ВОДЕ РАЗГОВОРИ  3</vt:lpstr>
      <vt:lpstr>ПРИПРЕМА ДЕЦЕ ЗА ПОСЕБНЕ ПРОЦЕДУРЕ   </vt:lpstr>
      <vt:lpstr>ГДЕ СЕ ВОДЕ РАЗГОВОРИ 4</vt:lpstr>
      <vt:lpstr>ОТПУСТ ИЗ ОРДИНАЦИЈЕ  </vt:lpstr>
      <vt:lpstr>ГДЕ СЕ ВОДЕ РАЗГОВОРИ  5</vt:lpstr>
      <vt:lpstr>КОНТРОЛНИ  ПРЕГЛЕДИ </vt:lpstr>
      <vt:lpstr>ПОСЕБНЕ КАТЕГОРИЈЕ ПАЦИЈЕНАТА 1 </vt:lpstr>
      <vt:lpstr>ПОСЕБНЕ КАТЕГОРИЈЕ ПАЦИЈЕНАТА 2 Адолесценти </vt:lpstr>
      <vt:lpstr>ПОСЕБНЕ КАТЕГОРИЈЕ ПАЦИЈЕНАТА 3</vt:lpstr>
      <vt:lpstr>PowerPoint prezentacija</vt:lpstr>
      <vt:lpstr>PowerPoint prezentacija</vt:lpstr>
    </vt:vector>
  </TitlesOfParts>
  <Company>No Name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INFORMISANI PRISTANAK U POSEBNIM GRUPAMA PACIJENATA</dc:title>
  <dc:creator>No Name</dc:creator>
  <cp:lastModifiedBy>Aleksandar Kocovic</cp:lastModifiedBy>
  <cp:revision>14</cp:revision>
  <dcterms:created xsi:type="dcterms:W3CDTF">2010-11-01T14:56:59Z</dcterms:created>
  <dcterms:modified xsi:type="dcterms:W3CDTF">2020-02-14T01:51:44Z</dcterms:modified>
</cp:coreProperties>
</file>